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82" r:id="rId3"/>
    <p:sldId id="260" r:id="rId4"/>
    <p:sldId id="269" r:id="rId5"/>
    <p:sldId id="275" r:id="rId6"/>
    <p:sldId id="266" r:id="rId7"/>
    <p:sldId id="271" r:id="rId8"/>
    <p:sldId id="264" r:id="rId9"/>
    <p:sldId id="274" r:id="rId10"/>
    <p:sldId id="268" r:id="rId11"/>
    <p:sldId id="262" r:id="rId12"/>
    <p:sldId id="276" r:id="rId13"/>
    <p:sldId id="267" r:id="rId14"/>
    <p:sldId id="263" r:id="rId15"/>
    <p:sldId id="270" r:id="rId16"/>
    <p:sldId id="272" r:id="rId17"/>
    <p:sldId id="265" r:id="rId18"/>
    <p:sldId id="261" r:id="rId19"/>
    <p:sldId id="273" r:id="rId20"/>
    <p:sldId id="281" r:id="rId21"/>
    <p:sldId id="280" r:id="rId22"/>
    <p:sldId id="279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6062" t="69600" r="28738" b="24800"/>
          <a:stretch/>
        </p:blipFill>
        <p:spPr>
          <a:xfrm>
            <a:off x="4932040" y="3249085"/>
            <a:ext cx="3096344" cy="2880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692696"/>
            <a:ext cx="8208912" cy="936105"/>
          </a:xfrm>
        </p:spPr>
        <p:txBody>
          <a:bodyPr>
            <a:noAutofit/>
          </a:bodyPr>
          <a:lstStyle/>
          <a:p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3600" dirty="0" smtClean="0"/>
              <a:t>Виртуальная выставка книг </a:t>
            </a:r>
            <a:br>
              <a:rPr lang="ru-RU" sz="3600" dirty="0" smtClean="0"/>
            </a:br>
            <a:r>
              <a:rPr lang="ru-RU" sz="3600" dirty="0" smtClean="0"/>
              <a:t>Михаила Ефимовича Николаева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5661248"/>
            <a:ext cx="8496944" cy="720080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/>
              <a:t>Из фондов библиотеки МПТИ (ф) СВФУ</a:t>
            </a:r>
          </a:p>
          <a:p>
            <a:r>
              <a:rPr lang="ru-RU" sz="2000" dirty="0" smtClean="0"/>
              <a:t>К 80-летнему юбилею Первого Президента РС (Я) М.Е. Николаева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0106"/>
            <a:ext cx="3384376" cy="412728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004048" y="2100003"/>
            <a:ext cx="3528392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«…Миллиардами нитей связан человек с прошлым, настоящим и будущим. Да, и с будущим тоже. Это недоразумение, что мы ищем эликсир бессмертия. Оно изначально дано человеку, как только он стал человеком. Каждый из нас несет частицу далеких предков, и каждый из нас передаст свою частицу столь же отдаленным будущим поколениям. Надо только понять это, а поняв, укрепиться в вере, что все мы созданы для того, чтобы жить друг для друга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20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0075" t="15001" r="26375" b="12201"/>
          <a:stretch/>
        </p:blipFill>
        <p:spPr>
          <a:xfrm>
            <a:off x="0" y="-1"/>
            <a:ext cx="9144000" cy="68551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4012" t="23401" r="29525" b="52800"/>
          <a:stretch/>
        </p:blipFill>
        <p:spPr>
          <a:xfrm>
            <a:off x="4355976" y="2744924"/>
            <a:ext cx="4248472" cy="12241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3160" y="692696"/>
            <a:ext cx="3422483" cy="1886921"/>
          </a:xfrm>
        </p:spPr>
        <p:txBody>
          <a:bodyPr/>
          <a:lstStyle/>
          <a:p>
            <a:r>
              <a:rPr lang="ru-RU" sz="2400" b="1" dirty="0"/>
              <a:t>Николаев М.Е., Образование - наш общенациональный приоритет </a:t>
            </a:r>
            <a:r>
              <a:rPr lang="ru-RU" sz="2400" b="1" dirty="0" smtClean="0"/>
              <a:t>– Якутск, 1999. – 104 с.</a:t>
            </a:r>
            <a:endParaRPr lang="ru-RU" sz="24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34579" y="2780928"/>
            <a:ext cx="3929909" cy="3345235"/>
          </a:xfrm>
        </p:spPr>
        <p:txBody>
          <a:bodyPr>
            <a:normAutofit fontScale="85000" lnSpcReduction="20000"/>
          </a:bodyPr>
          <a:lstStyle/>
          <a:p>
            <a:r>
              <a:rPr lang="ru-RU" sz="1800" dirty="0"/>
              <a:t> </a:t>
            </a:r>
            <a:r>
              <a:rPr lang="ru-RU" sz="1800" dirty="0" smtClean="0"/>
              <a:t>   «</a:t>
            </a:r>
            <a:r>
              <a:rPr lang="ru-RU" sz="1800" dirty="0"/>
              <a:t>На рубеже веков мы обязаны рассматривать образование как непреходящую ценность, общую работу всей республики, всего нашего народа. Задача заключается в том, чтобы </a:t>
            </a:r>
            <a:r>
              <a:rPr lang="ru-RU" sz="1800" dirty="0" err="1"/>
              <a:t>соориентировать</a:t>
            </a:r>
            <a:r>
              <a:rPr lang="ru-RU" sz="1800" dirty="0"/>
              <a:t>  наши представления об образовании в соответствии с теми задачами, которые придется решать республике в следующем веке» </a:t>
            </a:r>
            <a:r>
              <a:rPr lang="ru-RU" sz="1800" dirty="0" smtClean="0"/>
              <a:t>, - </a:t>
            </a:r>
            <a:r>
              <a:rPr lang="ru-RU" sz="1800" dirty="0"/>
              <a:t>такова позиция Президента республики.</a:t>
            </a:r>
          </a:p>
          <a:p>
            <a:r>
              <a:rPr lang="ru-RU" sz="1800" dirty="0"/>
              <a:t>     </a:t>
            </a:r>
            <a:r>
              <a:rPr lang="ru-RU" sz="1800" dirty="0" smtClean="0"/>
              <a:t> В  </a:t>
            </a:r>
            <a:r>
              <a:rPr lang="ru-RU" sz="1800" dirty="0"/>
              <a:t>сборник включены  тексты выступлений Президента РС (Я) Михаила Ефимовича Николаева, в которых подняты проблемы становления и развития образования, высшей школы и науки в нашей республике.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3"/>
          <a:srcRect l="36078" t="15393" r="37305" b="11632"/>
          <a:stretch/>
        </p:blipFill>
        <p:spPr bwMode="auto">
          <a:xfrm>
            <a:off x="756182" y="558800"/>
            <a:ext cx="3610040" cy="55673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60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20075" t="15001" r="26375" b="12201"/>
          <a:stretch/>
        </p:blipFill>
        <p:spPr>
          <a:xfrm>
            <a:off x="0" y="-1"/>
            <a:ext cx="9144000" cy="68551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4012" t="23401" r="29525" b="52800"/>
          <a:stretch/>
        </p:blipFill>
        <p:spPr>
          <a:xfrm>
            <a:off x="4355976" y="2744924"/>
            <a:ext cx="4248472" cy="12241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3821" y="785149"/>
            <a:ext cx="3422483" cy="1310857"/>
          </a:xfrm>
        </p:spPr>
        <p:txBody>
          <a:bodyPr/>
          <a:lstStyle/>
          <a:p>
            <a:r>
              <a:rPr lang="ru-RU" sz="2400" b="1" dirty="0"/>
              <a:t>Николаев М.Е., Арктика. XXI век - М.: Арина, </a:t>
            </a:r>
            <a:r>
              <a:rPr lang="ru-RU" sz="2400" b="1" dirty="0" smtClean="0"/>
              <a:t>1999. – 149 с.</a:t>
            </a:r>
            <a:endParaRPr lang="ru-RU" sz="24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51110" y="2276872"/>
            <a:ext cx="3411725" cy="3960440"/>
          </a:xfrm>
        </p:spPr>
        <p:txBody>
          <a:bodyPr>
            <a:normAutofit/>
          </a:bodyPr>
          <a:lstStyle/>
          <a:p>
            <a:r>
              <a:rPr lang="ru-RU" dirty="0" smtClean="0"/>
              <a:t>Книга </a:t>
            </a:r>
            <a:r>
              <a:rPr lang="ru-RU" dirty="0"/>
              <a:t>президента Республики Саха (Якутия) М.Е. Николаева системно обобщает огромный теоретический и практический материал, накопленный автором  за годы многолетней исследовательской и организаторской работы по проблемам Севера и Арктики не только Якутии, но также России и планеты. Автор выдвигает свое видение арктической доктрины, вырабатывает глубокую стратегию, предлагает содержательные концепции решения назревших проблем в наступающем  ХХ1 веке.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/>
          </p:cNvPicPr>
          <p:nvPr>
            <p:ph idx="1"/>
          </p:nvPr>
        </p:nvPicPr>
        <p:blipFill rotWithShape="1">
          <a:blip r:embed="rId3"/>
          <a:srcRect l="33551" t="17103" r="34054" b="8780"/>
          <a:stretch/>
        </p:blipFill>
        <p:spPr bwMode="auto">
          <a:xfrm>
            <a:off x="467544" y="764703"/>
            <a:ext cx="4248472" cy="54726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3459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0075" t="15001" r="26375" b="12201"/>
          <a:stretch/>
        </p:blipFill>
        <p:spPr>
          <a:xfrm>
            <a:off x="0" y="-1"/>
            <a:ext cx="9144000" cy="68551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24012" t="23401" r="29525" b="52800"/>
          <a:stretch/>
        </p:blipFill>
        <p:spPr>
          <a:xfrm>
            <a:off x="4355976" y="2744924"/>
            <a:ext cx="4248472" cy="12241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1699771"/>
            <a:ext cx="3422483" cy="1886921"/>
          </a:xfrm>
        </p:spPr>
        <p:txBody>
          <a:bodyPr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Nikolayev 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Arctic: Despair and Hope of Russia. 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rticles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reports. – Germany: Sakha-Centre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1994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144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92080" y="3737961"/>
            <a:ext cx="3411725" cy="2517289"/>
          </a:xfrm>
        </p:spPr>
        <p:txBody>
          <a:bodyPr/>
          <a:lstStyle/>
          <a:p>
            <a:r>
              <a:rPr lang="en-US" dirty="0" smtClean="0"/>
              <a:t>          </a:t>
            </a:r>
            <a:r>
              <a:rPr lang="ru-RU" dirty="0" smtClean="0"/>
              <a:t>В </a:t>
            </a:r>
            <a:r>
              <a:rPr lang="ru-RU" dirty="0"/>
              <a:t>данную книгу включены статьи и выступления Президента Республики Саха (Якутия) </a:t>
            </a:r>
            <a:endParaRPr lang="en-US" dirty="0" smtClean="0"/>
          </a:p>
          <a:p>
            <a:r>
              <a:rPr lang="ru-RU" dirty="0" smtClean="0"/>
              <a:t>М.Е.</a:t>
            </a:r>
            <a:r>
              <a:rPr lang="en-US" dirty="0" smtClean="0"/>
              <a:t> </a:t>
            </a:r>
            <a:r>
              <a:rPr lang="ru-RU" dirty="0" smtClean="0"/>
              <a:t>Николаева </a:t>
            </a:r>
            <a:r>
              <a:rPr lang="ru-RU" dirty="0"/>
              <a:t>по вопросам, касающимся места и роли Арктики, Севера в социально-экономическом развитии России.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14" b="26459"/>
          <a:stretch/>
        </p:blipFill>
        <p:spPr>
          <a:xfrm>
            <a:off x="395536" y="476672"/>
            <a:ext cx="4464496" cy="5814652"/>
          </a:xfrm>
        </p:spPr>
      </p:pic>
    </p:spTree>
    <p:extLst>
      <p:ext uri="{BB962C8B-B14F-4D97-AF65-F5344CB8AC3E}">
        <p14:creationId xmlns:p14="http://schemas.microsoft.com/office/powerpoint/2010/main" val="8863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0075" t="15001" r="26375" b="12201"/>
          <a:stretch/>
        </p:blipFill>
        <p:spPr>
          <a:xfrm>
            <a:off x="0" y="-1"/>
            <a:ext cx="9144000" cy="68551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4012" t="23401" r="29525" b="52800"/>
          <a:stretch/>
        </p:blipFill>
        <p:spPr>
          <a:xfrm>
            <a:off x="4067944" y="2756787"/>
            <a:ext cx="4248472" cy="12241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3645024"/>
            <a:ext cx="3422483" cy="1886921"/>
          </a:xfrm>
        </p:spPr>
        <p:txBody>
          <a:bodyPr/>
          <a:lstStyle/>
          <a:p>
            <a:r>
              <a:rPr lang="ru-RU" sz="2400" b="1" dirty="0"/>
              <a:t>Николаев М.Е., Прокладывать путь к благополучию и достойной жизни каждого жителя республики.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Послание </a:t>
            </a:r>
            <a:r>
              <a:rPr lang="ru-RU" sz="2400" b="1" dirty="0"/>
              <a:t>Президента РС(Я) парламенту и населению </a:t>
            </a:r>
            <a:r>
              <a:rPr lang="ru-RU" sz="2400" b="1" dirty="0" smtClean="0"/>
              <a:t>республики. - Якутск: </a:t>
            </a:r>
            <a:r>
              <a:rPr lang="ru-RU" sz="2400" b="1" dirty="0" err="1" smtClean="0"/>
              <a:t>Сахаполиграфиздат</a:t>
            </a:r>
            <a:r>
              <a:rPr lang="ru-RU" sz="2400" b="1" dirty="0" smtClean="0"/>
              <a:t>, 1999. – 32 с.</a:t>
            </a:r>
            <a:endParaRPr lang="ru-RU" sz="24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58" b="33980"/>
          <a:stretch/>
        </p:blipFill>
        <p:spPr>
          <a:xfrm>
            <a:off x="602376" y="552337"/>
            <a:ext cx="3719699" cy="5750520"/>
          </a:xfrm>
        </p:spPr>
      </p:pic>
    </p:spTree>
    <p:extLst>
      <p:ext uri="{BB962C8B-B14F-4D97-AF65-F5344CB8AC3E}">
        <p14:creationId xmlns:p14="http://schemas.microsoft.com/office/powerpoint/2010/main" val="266920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0075" t="15001" r="26375" b="12201"/>
          <a:stretch/>
        </p:blipFill>
        <p:spPr>
          <a:xfrm>
            <a:off x="0" y="-1"/>
            <a:ext cx="9144000" cy="68551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4012" t="23401" r="29525" b="52800"/>
          <a:stretch/>
        </p:blipFill>
        <p:spPr>
          <a:xfrm>
            <a:off x="4220287" y="2780928"/>
            <a:ext cx="4248472" cy="12241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/>
              <a:t>Николаев М.Е., Республика Саха: стратегия развития в первой четверти ХХI века - Якутск: </a:t>
            </a:r>
            <a:r>
              <a:rPr lang="ru-RU" sz="2400" b="1" dirty="0" err="1" smtClean="0"/>
              <a:t>Сахаполиграфиздат</a:t>
            </a:r>
            <a:r>
              <a:rPr lang="ru-RU" sz="2400" b="1" dirty="0" smtClean="0"/>
              <a:t>, 2000. -144 </a:t>
            </a:r>
            <a:r>
              <a:rPr lang="ru-RU" sz="2400" b="1" dirty="0"/>
              <a:t>с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 </a:t>
            </a:r>
          </a:p>
          <a:p>
            <a:r>
              <a:rPr lang="ru-RU" dirty="0" smtClean="0"/>
              <a:t>     Главное условие устойчивого движения вперед – это сплоченность нашего общества, мир и согласие в республике, настойчивость в достижении поставленных целей, консолидация вокруг стратегии решения долгосрочных задач.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</a:t>
            </a:r>
            <a:r>
              <a:rPr lang="ru-RU" i="1" dirty="0" smtClean="0"/>
              <a:t>М.Е. Николаев</a:t>
            </a:r>
            <a:endParaRPr lang="ru-RU" i="1" dirty="0"/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18" b="32925"/>
          <a:stretch/>
        </p:blipFill>
        <p:spPr>
          <a:xfrm>
            <a:off x="467544" y="404664"/>
            <a:ext cx="3741046" cy="5938580"/>
          </a:xfrm>
        </p:spPr>
      </p:pic>
    </p:spTree>
    <p:extLst>
      <p:ext uri="{BB962C8B-B14F-4D97-AF65-F5344CB8AC3E}">
        <p14:creationId xmlns:p14="http://schemas.microsoft.com/office/powerpoint/2010/main" val="54325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20075" t="15001" r="26375" b="12201"/>
          <a:stretch/>
        </p:blipFill>
        <p:spPr>
          <a:xfrm>
            <a:off x="0" y="-1"/>
            <a:ext cx="9144000" cy="68551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4012" t="23401" r="29525" b="52800"/>
          <a:stretch/>
        </p:blipFill>
        <p:spPr>
          <a:xfrm>
            <a:off x="4355976" y="2744924"/>
            <a:ext cx="4248472" cy="12241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/>
              <a:t>Николаев М.Е.</a:t>
            </a:r>
            <a:br>
              <a:rPr lang="ru-RU" sz="2400" b="1" dirty="0"/>
            </a:br>
            <a:r>
              <a:rPr lang="ru-RU" sz="2400" b="1" dirty="0"/>
              <a:t>Возвращенные имена. /М.Е. Николаев; Предисл. В.Н. Иванова;  </a:t>
            </a:r>
            <a:r>
              <a:rPr lang="ru-RU" sz="2400" b="1" dirty="0" err="1"/>
              <a:t>Редкол</a:t>
            </a:r>
            <a:r>
              <a:rPr lang="ru-RU" sz="2400" b="1" dirty="0"/>
              <a:t>.: В.В. Кириллин и др.- Якутск: </a:t>
            </a:r>
            <a:r>
              <a:rPr lang="ru-RU" sz="2400" b="1" dirty="0" err="1"/>
              <a:t>Бичик</a:t>
            </a:r>
            <a:r>
              <a:rPr lang="ru-RU" sz="2400" b="1" dirty="0"/>
              <a:t> , 2003.- 344с.:ил</a:t>
            </a:r>
            <a:r>
              <a:rPr lang="ru-RU" sz="2400" b="1" dirty="0" smtClean="0"/>
              <a:t>.</a:t>
            </a:r>
            <a:endParaRPr lang="ru-RU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5337" y="3717032"/>
            <a:ext cx="3411725" cy="2517289"/>
          </a:xfrm>
        </p:spPr>
        <p:txBody>
          <a:bodyPr/>
          <a:lstStyle/>
          <a:p>
            <a:r>
              <a:rPr lang="ru-RU" dirty="0"/>
              <a:t>Книга содержит статьи, тексты выступлений и докладов первого Президента РС (Я) М.Е. Николаева, посвященные памяти выдающихся общественных и политических деятелей народа </a:t>
            </a:r>
            <a:r>
              <a:rPr lang="ru-RU" dirty="0" err="1"/>
              <a:t>саха</a:t>
            </a:r>
            <a:r>
              <a:rPr lang="ru-RU" dirty="0"/>
              <a:t>. Тексты выступлений подкреплены официальными и архивными документами.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80" b="26459"/>
          <a:stretch/>
        </p:blipFill>
        <p:spPr>
          <a:xfrm>
            <a:off x="526755" y="437582"/>
            <a:ext cx="3960440" cy="5980030"/>
          </a:xfrm>
        </p:spPr>
      </p:pic>
    </p:spTree>
    <p:extLst>
      <p:ext uri="{BB962C8B-B14F-4D97-AF65-F5344CB8AC3E}">
        <p14:creationId xmlns:p14="http://schemas.microsoft.com/office/powerpoint/2010/main" val="279175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0075" t="15001" r="26375" b="12201"/>
          <a:stretch/>
        </p:blipFill>
        <p:spPr>
          <a:xfrm>
            <a:off x="0" y="-1"/>
            <a:ext cx="9144000" cy="68551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4012" t="23401" r="29525" b="52800"/>
          <a:stretch/>
        </p:blipFill>
        <p:spPr>
          <a:xfrm>
            <a:off x="4355976" y="2744924"/>
            <a:ext cx="4248472" cy="12241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3645024"/>
            <a:ext cx="3422483" cy="1886921"/>
          </a:xfrm>
        </p:spPr>
        <p:txBody>
          <a:bodyPr/>
          <a:lstStyle/>
          <a:p>
            <a:r>
              <a:rPr lang="ru-RU" sz="2400" b="1" dirty="0"/>
              <a:t>Николаев М. Е., Наше семейное наследие. </a:t>
            </a:r>
            <a:r>
              <a:rPr lang="ru-RU" sz="2400" b="1" dirty="0" smtClean="0"/>
              <a:t>Выступление </a:t>
            </a:r>
            <a:r>
              <a:rPr lang="ru-RU" sz="2400" b="1" dirty="0"/>
              <a:t>на Втором международном конгрессе "Российская семья" по теме "Семья и </a:t>
            </a:r>
            <a:r>
              <a:rPr lang="ru-RU" sz="2400" b="1" dirty="0" smtClean="0"/>
              <a:t>образование. – М.: РО </a:t>
            </a:r>
            <a:r>
              <a:rPr lang="ru-RU" sz="2400" b="1" dirty="0"/>
              <a:t>РАЕН "Проблемы развития Арктики и регионов Севера", </a:t>
            </a:r>
            <a:r>
              <a:rPr lang="ru-RU" sz="2400" b="1" dirty="0" smtClean="0"/>
              <a:t>2005</a:t>
            </a:r>
            <a:endParaRPr lang="ru-RU" sz="24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4777" t="16419" r="35485" b="8945"/>
          <a:stretch/>
        </p:blipFill>
        <p:spPr>
          <a:xfrm>
            <a:off x="502311" y="530334"/>
            <a:ext cx="4104456" cy="579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4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20075" t="15001" r="26375" b="12201"/>
          <a:stretch/>
        </p:blipFill>
        <p:spPr>
          <a:xfrm>
            <a:off x="0" y="-1"/>
            <a:ext cx="9144000" cy="68551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4012" t="23401" r="29525" b="52800"/>
          <a:stretch/>
        </p:blipFill>
        <p:spPr>
          <a:xfrm>
            <a:off x="4355976" y="2744924"/>
            <a:ext cx="4248472" cy="12241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4579" y="1268760"/>
            <a:ext cx="3422483" cy="1886921"/>
          </a:xfrm>
        </p:spPr>
        <p:txBody>
          <a:bodyPr/>
          <a:lstStyle/>
          <a:p>
            <a:r>
              <a:rPr lang="ru-RU" sz="2400" b="1" dirty="0"/>
              <a:t>Николаев М. Е., Восточный вектор в устойчивом развитии России </a:t>
            </a:r>
            <a:r>
              <a:rPr lang="ru-RU" sz="2400" b="1" dirty="0" smtClean="0"/>
              <a:t>– М.: </a:t>
            </a:r>
            <a:r>
              <a:rPr lang="ru-RU" sz="2400" b="1" dirty="0"/>
              <a:t>РАЕН, 2005</a:t>
            </a:r>
            <a:r>
              <a:rPr lang="ru-RU" sz="2400" b="1" dirty="0" smtClean="0"/>
              <a:t>. - 216 </a:t>
            </a:r>
            <a:r>
              <a:rPr lang="ru-RU" sz="2400" b="1" dirty="0"/>
              <a:t>с.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34579" y="3155681"/>
            <a:ext cx="3785893" cy="3297655"/>
          </a:xfrm>
        </p:spPr>
        <p:txBody>
          <a:bodyPr>
            <a:normAutofit fontScale="85000" lnSpcReduction="20000"/>
          </a:bodyPr>
          <a:lstStyle/>
          <a:p>
            <a:r>
              <a:rPr lang="ru-RU" sz="1800" dirty="0"/>
              <a:t> </a:t>
            </a:r>
            <a:r>
              <a:rPr lang="ru-RU" sz="1800" dirty="0" smtClean="0"/>
              <a:t>        Книга </a:t>
            </a:r>
            <a:r>
              <a:rPr lang="ru-RU" sz="1800" dirty="0"/>
              <a:t>известного государственного деятеля заместителя Председателя Совета Федерации, Первого Президента Республики Саха (Якутия) М.Е. Николаева посвящена общественным, экономическим  и политическим вопросам развития сотрудничества России и стран АТР.</a:t>
            </a:r>
          </a:p>
          <a:p>
            <a:r>
              <a:rPr lang="ru-RU" sz="1800" dirty="0"/>
              <a:t>        В основе лежат впечатления автора, полученные  в ходе визитов в ряд государств Азии, Африки и Ближнего Востока.</a:t>
            </a:r>
          </a:p>
          <a:p>
            <a:r>
              <a:rPr lang="ru-RU" sz="1800" dirty="0"/>
              <a:t>        </a:t>
            </a:r>
            <a:r>
              <a:rPr lang="ru-RU" sz="1800" dirty="0" smtClean="0"/>
              <a:t>Размышления </a:t>
            </a:r>
            <a:r>
              <a:rPr lang="ru-RU" sz="1800" dirty="0"/>
              <a:t>о будущем  России в Азиатско- Тихоокеанском регионе дополнены текстами выступлений М.Е. Николаева в газетах, журналах, а также на различных международных форумах.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5" b="1333"/>
          <a:stretch/>
        </p:blipFill>
        <p:spPr>
          <a:xfrm>
            <a:off x="462579" y="439265"/>
            <a:ext cx="4032448" cy="5976664"/>
          </a:xfrm>
        </p:spPr>
      </p:pic>
    </p:spTree>
    <p:extLst>
      <p:ext uri="{BB962C8B-B14F-4D97-AF65-F5344CB8AC3E}">
        <p14:creationId xmlns:p14="http://schemas.microsoft.com/office/powerpoint/2010/main" val="204929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0075" t="15001" r="26375" b="12201"/>
          <a:stretch/>
        </p:blipFill>
        <p:spPr>
          <a:xfrm>
            <a:off x="0" y="-1"/>
            <a:ext cx="9144000" cy="68551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24012" t="23401" r="29525" b="52800"/>
          <a:stretch/>
        </p:blipFill>
        <p:spPr>
          <a:xfrm>
            <a:off x="4355976" y="2744924"/>
            <a:ext cx="4248472" cy="12241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3821" y="764704"/>
            <a:ext cx="3422483" cy="2224348"/>
          </a:xfrm>
        </p:spPr>
        <p:txBody>
          <a:bodyPr/>
          <a:lstStyle/>
          <a:p>
            <a:r>
              <a:rPr lang="ru-RU" sz="2400" b="1" dirty="0"/>
              <a:t>Николаев М. Е., На благо России. хроника деятельности, август-декабрь 2005 года </a:t>
            </a:r>
            <a:r>
              <a:rPr lang="ru-RU" sz="2400" b="1" dirty="0" smtClean="0"/>
              <a:t>– М.: </a:t>
            </a:r>
            <a:r>
              <a:rPr lang="ru-RU" sz="2400" b="1" dirty="0"/>
              <a:t>РАЕН, 2006.-252с</a:t>
            </a:r>
            <a:r>
              <a:rPr lang="ru-RU" sz="2400" b="1" dirty="0" smtClean="0"/>
              <a:t>.:ил.</a:t>
            </a:r>
            <a:endParaRPr lang="ru-RU" sz="24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34579" y="3284984"/>
            <a:ext cx="3785893" cy="3096344"/>
          </a:xfrm>
        </p:spPr>
        <p:txBody>
          <a:bodyPr>
            <a:normAutofit fontScale="85000" lnSpcReduction="20000"/>
          </a:bodyPr>
          <a:lstStyle/>
          <a:p>
            <a:r>
              <a:rPr lang="ru-RU" sz="1800" dirty="0" smtClean="0"/>
              <a:t>     Книга </a:t>
            </a:r>
            <a:r>
              <a:rPr lang="ru-RU" sz="1800" dirty="0"/>
              <a:t>является своего рода отчетом о деятельности заместителя Председателя Совета Федерации, представителя  Республики Саха (Якутии) в Верховной палате Федерального Собрания  Российской Федерации  Михаила  Ефимовича Николаева за август-декабрь 2005 года.</a:t>
            </a:r>
          </a:p>
          <a:p>
            <a:r>
              <a:rPr lang="ru-RU" sz="1800" dirty="0"/>
              <a:t>     Тексты  выступлений на различных собраниях и форумах, публикации в газетах и журналах, собранные  вместе, дают представление о человеке и политике, пристально всматривающемся  в процессы развития новой России, стремящемся внести в них позитивные и полезные начинания.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1" b="1884"/>
          <a:stretch/>
        </p:blipFill>
        <p:spPr>
          <a:xfrm>
            <a:off x="618684" y="448855"/>
            <a:ext cx="3888432" cy="5930810"/>
          </a:xfrm>
        </p:spPr>
      </p:pic>
    </p:spTree>
    <p:extLst>
      <p:ext uri="{BB962C8B-B14F-4D97-AF65-F5344CB8AC3E}">
        <p14:creationId xmlns:p14="http://schemas.microsoft.com/office/powerpoint/2010/main" val="258248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0075" t="15001" r="26375" b="12201"/>
          <a:stretch/>
        </p:blipFill>
        <p:spPr>
          <a:xfrm>
            <a:off x="0" y="-1"/>
            <a:ext cx="9144000" cy="68551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4012" t="23401" r="29525" b="52800"/>
          <a:stretch/>
        </p:blipFill>
        <p:spPr>
          <a:xfrm>
            <a:off x="4355976" y="2744924"/>
            <a:ext cx="4248472" cy="12241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6757" y="1988840"/>
            <a:ext cx="2976819" cy="1886921"/>
          </a:xfrm>
        </p:spPr>
        <p:txBody>
          <a:bodyPr/>
          <a:lstStyle/>
          <a:p>
            <a:r>
              <a:rPr lang="ru-RU" sz="1900" b="1" dirty="0"/>
              <a:t>Михаил Николаев: Власть. Общество. </a:t>
            </a:r>
            <a:r>
              <a:rPr lang="ru-RU" sz="1900" b="1" dirty="0" smtClean="0"/>
              <a:t>Доверие: </a:t>
            </a:r>
            <a:r>
              <a:rPr lang="ru-RU" sz="1900" b="1" dirty="0"/>
              <a:t>70-летие первого Президента Республики Саха (Якутия), заместителя Председателя Совета Федерации Федерального Собрания РФ М. Е. </a:t>
            </a:r>
            <a:r>
              <a:rPr lang="ru-RU" sz="1900" b="1" dirty="0" smtClean="0"/>
              <a:t>Николаева. </a:t>
            </a:r>
            <a:r>
              <a:rPr lang="ru-RU" sz="1900" b="1" dirty="0"/>
              <a:t>- Якутск: </a:t>
            </a:r>
            <a:r>
              <a:rPr lang="ru-RU" sz="1900" b="1" dirty="0" smtClean="0"/>
              <a:t>ИД СВФУ</a:t>
            </a:r>
            <a:r>
              <a:rPr lang="ru-RU" sz="1900" b="1" dirty="0"/>
              <a:t>, </a:t>
            </a:r>
            <a:r>
              <a:rPr lang="ru-RU" sz="1900" b="1" dirty="0" smtClean="0"/>
              <a:t>2012. - 144с</a:t>
            </a:r>
            <a:r>
              <a:rPr lang="ru-RU" sz="1900" b="1" dirty="0"/>
              <a:t>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16757" y="3976730"/>
            <a:ext cx="2904811" cy="2777516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ru-RU" sz="1500" dirty="0" smtClean="0"/>
              <a:t>        Издание </a:t>
            </a:r>
            <a:r>
              <a:rPr lang="ru-RU" sz="1500" dirty="0"/>
              <a:t>посвящено юбилею </a:t>
            </a:r>
            <a:endParaRPr lang="ru-RU" sz="1500" dirty="0" smtClean="0"/>
          </a:p>
          <a:p>
            <a:pPr>
              <a:spcBef>
                <a:spcPts val="0"/>
              </a:spcBef>
            </a:pPr>
            <a:r>
              <a:rPr lang="ru-RU" sz="1500" dirty="0" smtClean="0"/>
              <a:t>М</a:t>
            </a:r>
            <a:r>
              <a:rPr lang="ru-RU" sz="1500" dirty="0"/>
              <a:t>. Е. Николаева, первого Президента Республики Саха (Якутия), заместителя Председателя Совета Федерации Федерального Собрания РФ. В него включены официальные документы, выступления первого Президента РС(Я), воспоминания соратников и современников, материалы, освещающие юбилейные мероприятия, приветствия и </a:t>
            </a:r>
            <a:r>
              <a:rPr lang="ru-RU" sz="1500" dirty="0" smtClean="0"/>
              <a:t>поздравления юбиляру</a:t>
            </a:r>
            <a:r>
              <a:rPr lang="ru-RU" sz="1500" dirty="0"/>
              <a:t>.</a:t>
            </a:r>
            <a:endParaRPr lang="ru-RU" dirty="0"/>
          </a:p>
        </p:txBody>
      </p:sp>
      <p:pic>
        <p:nvPicPr>
          <p:cNvPr id="6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45"/>
          <a:stretch/>
        </p:blipFill>
        <p:spPr>
          <a:xfrm rot="16200000">
            <a:off x="927733" y="454901"/>
            <a:ext cx="4436029" cy="5688633"/>
          </a:xfrm>
        </p:spPr>
      </p:pic>
    </p:spTree>
    <p:extLst>
      <p:ext uri="{BB962C8B-B14F-4D97-AF65-F5344CB8AC3E}">
        <p14:creationId xmlns:p14="http://schemas.microsoft.com/office/powerpoint/2010/main" val="388366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3226" t="19201" r="28738" b="54200"/>
          <a:stretch/>
        </p:blipFill>
        <p:spPr>
          <a:xfrm>
            <a:off x="827584" y="2420888"/>
            <a:ext cx="7272808" cy="1368152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9248" y="1052736"/>
            <a:ext cx="7833192" cy="504056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	Первый </a:t>
            </a:r>
            <a:r>
              <a:rPr lang="ru-RU" dirty="0"/>
              <a:t>Президент Республики Саха (Якутия) М.Е. Николаев в переломных событиях истории проявил себя как лидер, пламенным сердцем и непреклонной волей освещая путь созидания. Он с единомышленниками сумел направить воодушевление и энергию многонационального народа на мобилизацию творческих сил, на восстановление самобытного культурного наследия, на самоопределение подрастающего </a:t>
            </a:r>
            <a:r>
              <a:rPr lang="ru-RU" dirty="0" smtClean="0"/>
              <a:t>поколения, </a:t>
            </a:r>
            <a:r>
              <a:rPr lang="ru-RU" dirty="0"/>
              <a:t>на открытие глобального мира. </a:t>
            </a:r>
            <a:r>
              <a:rPr lang="ru-RU" dirty="0" err="1"/>
              <a:t>Якутяне</a:t>
            </a:r>
            <a:r>
              <a:rPr lang="ru-RU" dirty="0"/>
              <a:t> почувствовали себя хозяевами своей жизни, осознали уникальность природно-культурного ландшафта родной земли, свою ответственность за будущее жизни на планете.</a:t>
            </a:r>
          </a:p>
          <a:p>
            <a:pPr algn="just"/>
            <a:r>
              <a:rPr lang="ru-RU" dirty="0" smtClean="0"/>
              <a:t>	Созидательная </a:t>
            </a:r>
            <a:r>
              <a:rPr lang="ru-RU" dirty="0"/>
              <a:t>личность Михаила Ефимовича Николаева </a:t>
            </a:r>
            <a:r>
              <a:rPr lang="ru-RU" dirty="0" smtClean="0"/>
              <a:t>увлекает масштабностью </a:t>
            </a:r>
            <a:r>
              <a:rPr lang="ru-RU" dirty="0"/>
              <a:t>деятельности, проникновенно объединяющей общественные и политические силы, стремящиеся жить в дружбе и согласии в соответствии с неотъемлемыми правами человека, народов и Природы.</a:t>
            </a:r>
          </a:p>
          <a:p>
            <a:pPr algn="r"/>
            <a:r>
              <a:rPr lang="ru-RU" i="1" dirty="0"/>
              <a:t>Е.А. Борисов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818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0075" t="15001" r="26375" b="12201"/>
          <a:stretch/>
        </p:blipFill>
        <p:spPr>
          <a:xfrm>
            <a:off x="0" y="-1"/>
            <a:ext cx="9144000" cy="68551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437432"/>
            <a:ext cx="3888432" cy="1886921"/>
          </a:xfrm>
        </p:spPr>
        <p:txBody>
          <a:bodyPr/>
          <a:lstStyle/>
          <a:p>
            <a:r>
              <a:rPr lang="ru-RU" sz="2400" b="1" dirty="0" smtClean="0"/>
              <a:t>Николаев М.Е. </a:t>
            </a:r>
            <a:br>
              <a:rPr lang="ru-RU" sz="2400" b="1" dirty="0" smtClean="0"/>
            </a:br>
            <a:r>
              <a:rPr lang="ru-RU" sz="2400" b="1" dirty="0" smtClean="0"/>
              <a:t>О духовности, культуре и будущем России // Культура здоровой жизни. – 2004. - №1. – С. 2-12.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1" b="2750"/>
          <a:stretch/>
        </p:blipFill>
        <p:spPr>
          <a:xfrm>
            <a:off x="323528" y="404664"/>
            <a:ext cx="3600400" cy="49994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" t="995" r="388" b="3223"/>
          <a:stretch/>
        </p:blipFill>
        <p:spPr>
          <a:xfrm>
            <a:off x="3203848" y="2433495"/>
            <a:ext cx="5616624" cy="402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0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0075" t="15001" r="26375" b="12201"/>
          <a:stretch/>
        </p:blipFill>
        <p:spPr>
          <a:xfrm>
            <a:off x="0" y="-1"/>
            <a:ext cx="9144000" cy="68551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6299" y="764704"/>
            <a:ext cx="4536504" cy="1886921"/>
          </a:xfrm>
        </p:spPr>
        <p:txBody>
          <a:bodyPr/>
          <a:lstStyle/>
          <a:p>
            <a:r>
              <a:rPr lang="ru-RU" sz="2000" b="1" dirty="0" smtClean="0"/>
              <a:t>Николаев М.Е. Слово к посланцам будущего. Роль будущей научно-технической и гуманитарной интеллигенции Республики Саха (Якутия) в устойчивом развитии России и Якутии // Культура здоровой жизни. – 2005. - №1. – С. 2-6.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995" r="1176" b="3223"/>
          <a:stretch/>
        </p:blipFill>
        <p:spPr>
          <a:xfrm>
            <a:off x="3707904" y="2795641"/>
            <a:ext cx="5112568" cy="36947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1" b="2750"/>
          <a:stretch/>
        </p:blipFill>
        <p:spPr>
          <a:xfrm>
            <a:off x="301046" y="366237"/>
            <a:ext cx="368187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1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0075" t="15001" r="26375" b="12201"/>
          <a:stretch/>
        </p:blipFill>
        <p:spPr>
          <a:xfrm>
            <a:off x="0" y="-1"/>
            <a:ext cx="9144000" cy="68551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122" y="562371"/>
            <a:ext cx="3569869" cy="1886921"/>
          </a:xfrm>
        </p:spPr>
        <p:txBody>
          <a:bodyPr/>
          <a:lstStyle/>
          <a:p>
            <a:r>
              <a:rPr lang="ru-RU" sz="2200" b="1" dirty="0" smtClean="0"/>
              <a:t>Николаев М.Е. Интеллектуальные ресурсы для интеллектуальной экономики // </a:t>
            </a:r>
            <a:r>
              <a:rPr lang="ru-RU" sz="2200" b="1" dirty="0" err="1" smtClean="0"/>
              <a:t>Илин</a:t>
            </a:r>
            <a:r>
              <a:rPr lang="ru-RU" sz="2200" b="1" dirty="0" smtClean="0"/>
              <a:t>. –</a:t>
            </a:r>
            <a:br>
              <a:rPr lang="ru-RU" sz="2200" b="1" dirty="0" smtClean="0"/>
            </a:br>
            <a:r>
              <a:rPr lang="ru-RU" sz="2200" b="1" dirty="0" smtClean="0"/>
              <a:t>2008. - №1-2. – С. 4-6.</a:t>
            </a:r>
            <a:endParaRPr lang="ru-RU" sz="22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139952" y="4221088"/>
            <a:ext cx="4623572" cy="2522351"/>
          </a:xfrm>
        </p:spPr>
        <p:txBody>
          <a:bodyPr>
            <a:normAutofit/>
          </a:bodyPr>
          <a:lstStyle/>
          <a:p>
            <a:r>
              <a:rPr lang="ru-RU" dirty="0" smtClean="0"/>
              <a:t>         Российская Федерация взяла курс на модернизацию и формирование экономики знаний и создание целостной инновационной системы. Переход России к новому экономическому типу развития – ключевая проблема государства. Успех или неудача в ее решении во многом определит будущее страны.</a:t>
            </a:r>
          </a:p>
          <a:p>
            <a:pPr algn="r"/>
            <a:r>
              <a:rPr lang="ru-RU" i="1" dirty="0" smtClean="0"/>
              <a:t>М.Е. Николаев</a:t>
            </a:r>
            <a:endParaRPr lang="ru-RU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0"/>
          <a:stretch/>
        </p:blipFill>
        <p:spPr>
          <a:xfrm>
            <a:off x="454122" y="2572327"/>
            <a:ext cx="2821734" cy="38890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b="3222"/>
          <a:stretch/>
        </p:blipFill>
        <p:spPr>
          <a:xfrm>
            <a:off x="3635896" y="476672"/>
            <a:ext cx="4983612" cy="350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3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0075" t="15001" r="26375" b="12201"/>
          <a:stretch/>
        </p:blipFill>
        <p:spPr>
          <a:xfrm>
            <a:off x="0" y="-1"/>
            <a:ext cx="9144000" cy="68551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24012" t="23401" r="29525" b="52800"/>
          <a:stretch/>
        </p:blipFill>
        <p:spPr>
          <a:xfrm>
            <a:off x="2852092" y="2753316"/>
            <a:ext cx="4248472" cy="12241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6" b="18815"/>
          <a:stretch/>
        </p:blipFill>
        <p:spPr>
          <a:xfrm rot="5400000">
            <a:off x="5948359" y="923470"/>
            <a:ext cx="3348374" cy="23958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605" y="646943"/>
            <a:ext cx="3737231" cy="1886921"/>
          </a:xfrm>
        </p:spPr>
        <p:txBody>
          <a:bodyPr/>
          <a:lstStyle/>
          <a:p>
            <a:r>
              <a:rPr lang="ru-RU" sz="1900" b="1" dirty="0" smtClean="0"/>
              <a:t>Путь созидания: </a:t>
            </a:r>
            <a:r>
              <a:rPr lang="en-US" sz="1900" b="1" dirty="0" smtClean="0"/>
              <a:t>[</a:t>
            </a:r>
            <a:r>
              <a:rPr lang="ru-RU" sz="1900" b="1" dirty="0" smtClean="0"/>
              <a:t>книга-альбом</a:t>
            </a:r>
            <a:r>
              <a:rPr lang="en-US" sz="1900" b="1" dirty="0" smtClean="0"/>
              <a:t>]</a:t>
            </a:r>
            <a:r>
              <a:rPr lang="ru-RU" sz="1900" b="1" dirty="0" smtClean="0"/>
              <a:t> / сост</a:t>
            </a:r>
            <a:r>
              <a:rPr lang="ru-RU" sz="1900" b="1" dirty="0"/>
              <a:t>. Н.Н. </a:t>
            </a:r>
            <a:r>
              <a:rPr lang="ru-RU" sz="1900" b="1" dirty="0" err="1"/>
              <a:t>Колодезникова</a:t>
            </a:r>
            <a:r>
              <a:rPr lang="ru-RU" sz="1900" b="1" dirty="0"/>
              <a:t> и др.; ред. </a:t>
            </a:r>
            <a:r>
              <a:rPr lang="ru-RU" sz="1900" b="1" dirty="0" smtClean="0"/>
              <a:t>совет</a:t>
            </a:r>
            <a:r>
              <a:rPr lang="ru-RU" sz="1900" b="1" dirty="0"/>
              <a:t>: Ю.С. Куприянов и др. – Якутск : </a:t>
            </a:r>
            <a:r>
              <a:rPr lang="ru-RU" sz="1900" b="1" dirty="0" err="1"/>
              <a:t>Бичик</a:t>
            </a:r>
            <a:r>
              <a:rPr lang="ru-RU" sz="1900" b="1" dirty="0"/>
              <a:t>, 2012. – 320 с./ Издано по заказу Правительства Республики Саха (Якутия</a:t>
            </a:r>
            <a:r>
              <a:rPr lang="ru-RU" sz="1900" b="1" dirty="0" smtClean="0"/>
              <a:t>)</a:t>
            </a:r>
            <a:endParaRPr lang="ru-RU" sz="19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07904" y="4077072"/>
            <a:ext cx="5112569" cy="2520280"/>
          </a:xfrm>
        </p:spPr>
        <p:txBody>
          <a:bodyPr>
            <a:normAutofit fontScale="92500"/>
          </a:bodyPr>
          <a:lstStyle/>
          <a:p>
            <a:r>
              <a:rPr lang="ru-RU" dirty="0"/>
              <a:t>…Книга-альбом составлена с уважением и преклонением перед исторической Личностью, посвящена 75-летию первого Президента РС(Я), депутата Государственной Думы Федерального Собрания Российской Федерации </a:t>
            </a:r>
            <a:r>
              <a:rPr lang="ru-RU" dirty="0" smtClean="0"/>
              <a:t>Михаила Ефимовича </a:t>
            </a:r>
            <a:r>
              <a:rPr lang="ru-RU" dirty="0"/>
              <a:t>Н</a:t>
            </a:r>
            <a:r>
              <a:rPr lang="ru-RU" dirty="0" smtClean="0"/>
              <a:t>иколаева и </a:t>
            </a:r>
            <a:r>
              <a:rPr lang="ru-RU" dirty="0"/>
              <a:t>создает зримый образ Якутии, ее народов, созидающих жизнь в условиях многолетней мерзлоты, на богатых недрами просторах Северо-Востока Российской Федерации. </a:t>
            </a:r>
            <a:endParaRPr lang="ru-RU" dirty="0" smtClean="0"/>
          </a:p>
          <a:p>
            <a:endParaRPr lang="ru-RU" dirty="0"/>
          </a:p>
          <a:p>
            <a:pPr algn="r"/>
            <a:r>
              <a:rPr lang="ru-RU" i="1" dirty="0" smtClean="0"/>
              <a:t>Президент </a:t>
            </a:r>
            <a:r>
              <a:rPr lang="ru-RU" i="1" dirty="0"/>
              <a:t>РС (Я</a:t>
            </a:r>
            <a:r>
              <a:rPr lang="ru-RU" i="1" dirty="0" smtClean="0"/>
              <a:t>) Е.А</a:t>
            </a:r>
            <a:r>
              <a:rPr lang="ru-RU" i="1" dirty="0"/>
              <a:t>.  </a:t>
            </a:r>
            <a:r>
              <a:rPr lang="ru-RU" i="1" dirty="0" smtClean="0"/>
              <a:t>Борисов</a:t>
            </a:r>
            <a:endParaRPr lang="ru-RU" i="1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1100" t="8000" r="20075" b="30400"/>
          <a:stretch/>
        </p:blipFill>
        <p:spPr>
          <a:xfrm rot="-5400000">
            <a:off x="3646713" y="933263"/>
            <a:ext cx="3348372" cy="2376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920" r="651" b="2407"/>
          <a:stretch/>
        </p:blipFill>
        <p:spPr>
          <a:xfrm rot="-5400000">
            <a:off x="33119" y="3120279"/>
            <a:ext cx="3863562" cy="2790352"/>
          </a:xfrm>
          <a:prstGeom prst="rect">
            <a:avLst/>
          </a:prstGeom>
          <a:effectLst>
            <a:glow rad="101600">
              <a:schemeClr val="tx2">
                <a:lumMod val="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0219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0075" t="15001" r="26375" b="1220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4012" t="23401" r="29525" b="52800"/>
          <a:stretch/>
        </p:blipFill>
        <p:spPr>
          <a:xfrm>
            <a:off x="4320480" y="2911251"/>
            <a:ext cx="4248472" cy="12241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7760" y="558226"/>
            <a:ext cx="4176464" cy="2160240"/>
          </a:xfrm>
        </p:spPr>
        <p:txBody>
          <a:bodyPr/>
          <a:lstStyle/>
          <a:p>
            <a:r>
              <a:rPr lang="ru-RU" sz="1800" b="1" dirty="0"/>
              <a:t>Николаев, Михаил Ефимович.</a:t>
            </a:r>
            <a:br>
              <a:rPr lang="ru-RU" sz="1800" b="1" dirty="0"/>
            </a:br>
            <a:r>
              <a:rPr lang="ru-RU" sz="1800" b="1" dirty="0"/>
              <a:t>Поговорим начистоту : [Размышления первого Президента </a:t>
            </a:r>
            <a:r>
              <a:rPr lang="ru-RU" sz="1800" b="1" dirty="0" err="1"/>
              <a:t>Респ</a:t>
            </a:r>
            <a:r>
              <a:rPr lang="ru-RU" sz="1800" b="1" dirty="0"/>
              <a:t>. Саха (Якутия) о своей работе] / Михаил Николаев. - М</a:t>
            </a:r>
            <a:r>
              <a:rPr lang="ru-RU" sz="1800" b="1" dirty="0" smtClean="0"/>
              <a:t>.: </a:t>
            </a:r>
            <a:r>
              <a:rPr lang="ru-RU" sz="1800" b="1" dirty="0"/>
              <a:t>Саха центр : ИПЦ "Экономика и жизнь", 1996.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80012" y="3281290"/>
            <a:ext cx="4176464" cy="3024336"/>
          </a:xfrm>
        </p:spPr>
        <p:txBody>
          <a:bodyPr>
            <a:normAutofit/>
          </a:bodyPr>
          <a:lstStyle/>
          <a:p>
            <a:pPr marL="365760" indent="-365760">
              <a:buClr>
                <a:srgbClr val="873624"/>
              </a:buClr>
              <a:buFont typeface="Wingdings" pitchFamily="2" charset="2"/>
              <a:buChar char=""/>
            </a:pPr>
            <a:r>
              <a:rPr lang="ru-RU" sz="18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В данном издании представлены размышления </a:t>
            </a:r>
            <a:r>
              <a:rPr lang="ru-RU" sz="1800" dirty="0">
                <a:solidFill>
                  <a:prstClr val="black">
                    <a:lumMod val="85000"/>
                    <a:lumOff val="15000"/>
                  </a:prstClr>
                </a:solidFill>
              </a:rPr>
              <a:t>первого Президента Республики Саха (Якутия</a:t>
            </a:r>
            <a:r>
              <a:rPr lang="ru-RU" sz="18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) М</a:t>
            </a:r>
            <a:r>
              <a:rPr lang="ru-RU" sz="1800" dirty="0">
                <a:solidFill>
                  <a:prstClr val="black">
                    <a:lumMod val="85000"/>
                    <a:lumOff val="15000"/>
                  </a:prstClr>
                </a:solidFill>
              </a:rPr>
              <a:t>. Е. </a:t>
            </a:r>
            <a:r>
              <a:rPr lang="ru-RU" sz="18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Николаева о своей работе, его </a:t>
            </a:r>
            <a:r>
              <a:rPr lang="ru-RU" sz="1800" dirty="0">
                <a:solidFill>
                  <a:prstClr val="black">
                    <a:lumMod val="85000"/>
                    <a:lumOff val="15000"/>
                  </a:prstClr>
                </a:solidFill>
              </a:rPr>
              <a:t>личный взгляд на события, тенденции, итоги.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07" b="30339"/>
          <a:stretch/>
        </p:blipFill>
        <p:spPr>
          <a:xfrm>
            <a:off x="467544" y="476672"/>
            <a:ext cx="3960440" cy="5819042"/>
          </a:xfrm>
        </p:spPr>
      </p:pic>
    </p:spTree>
    <p:extLst>
      <p:ext uri="{BB962C8B-B14F-4D97-AF65-F5344CB8AC3E}">
        <p14:creationId xmlns:p14="http://schemas.microsoft.com/office/powerpoint/2010/main" val="251548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0075" t="15001" r="26375" b="12201"/>
          <a:stretch/>
        </p:blipFill>
        <p:spPr>
          <a:xfrm>
            <a:off x="0" y="-1"/>
            <a:ext cx="9144000" cy="68551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4012" t="23401" r="29525" b="52800"/>
          <a:stretch/>
        </p:blipFill>
        <p:spPr>
          <a:xfrm>
            <a:off x="3923928" y="3034572"/>
            <a:ext cx="4248472" cy="12241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1713" y="692696"/>
            <a:ext cx="3422483" cy="1886921"/>
          </a:xfrm>
        </p:spPr>
        <p:txBody>
          <a:bodyPr/>
          <a:lstStyle/>
          <a:p>
            <a:r>
              <a:rPr lang="ru-RU" b="1" dirty="0"/>
              <a:t>Николаев М. Е., </a:t>
            </a:r>
            <a:r>
              <a:rPr lang="ru-RU" b="1" dirty="0" smtClean="0"/>
              <a:t>Выбор. </a:t>
            </a:r>
            <a:r>
              <a:rPr lang="ru-RU" b="1" dirty="0"/>
              <a:t>- Москва: Труд, </a:t>
            </a:r>
            <a:r>
              <a:rPr lang="ru-RU" b="1" dirty="0" smtClean="0"/>
              <a:t>1998. – 80 с.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18" b="34218"/>
          <a:stretch/>
        </p:blipFill>
        <p:spPr>
          <a:xfrm>
            <a:off x="474164" y="418931"/>
            <a:ext cx="3863715" cy="601733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13769" y="2348880"/>
            <a:ext cx="3626878" cy="388843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       В </a:t>
            </a:r>
            <a:r>
              <a:rPr lang="ru-RU" dirty="0"/>
              <a:t>жизни любого политика решающее значение всегда имеет его связь с народом. М. Е. Николаев в 1996 г. был вторично избран Президентом Республики Саха (Якутия), и это говорит о том, что народ поддержал его политику и деятельность. </a:t>
            </a:r>
            <a:endParaRPr lang="ru-RU" dirty="0" smtClean="0"/>
          </a:p>
          <a:p>
            <a:r>
              <a:rPr lang="ru-RU" dirty="0" smtClean="0"/>
              <a:t>       В </a:t>
            </a:r>
            <a:r>
              <a:rPr lang="ru-RU" dirty="0"/>
              <a:t>книге "Выбор", в отличие от предыдущих, президент рассказывает не только о проблемах, которые приходилось и приходится решать ему и правительству, но и - что особенно ценно - показывает, какая нравственная работа сопровождает принятие каждого решения. Такой авторский подход позволяет читателю заглянуть в духовный, личный мир политика, и уже только одно это вызывает интерес к книге. 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34598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0075" t="15001" r="26375" b="12201"/>
          <a:stretch/>
        </p:blipFill>
        <p:spPr>
          <a:xfrm>
            <a:off x="0" y="-1"/>
            <a:ext cx="9144000" cy="68551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4012" t="23401" r="29525" b="52800"/>
          <a:stretch/>
        </p:blipFill>
        <p:spPr>
          <a:xfrm>
            <a:off x="4338228" y="2815528"/>
            <a:ext cx="4248472" cy="12241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3573016"/>
            <a:ext cx="3422483" cy="1886921"/>
          </a:xfrm>
        </p:spPr>
        <p:txBody>
          <a:bodyPr/>
          <a:lstStyle/>
          <a:p>
            <a:r>
              <a:rPr lang="ru-RU" sz="2000" b="1" dirty="0"/>
              <a:t>Николаев М.Е., Немеркнущий подвиг народа в Великой Отечественной войне. Доклад Президента Республики Саха (Якутия) М.Е. Николаева на торжественном заседании, посвященном 50-летию Победы в Великой Отечественной войне 1941-1945 годов 8 мая 1995 года в г. Якутске - Якутск: НИПК "</a:t>
            </a:r>
            <a:r>
              <a:rPr lang="ru-RU" sz="2000" b="1" dirty="0" err="1"/>
              <a:t>Сахаполиграфиздат</a:t>
            </a:r>
            <a:r>
              <a:rPr lang="ru-RU" sz="2000" b="1" dirty="0"/>
              <a:t>", </a:t>
            </a:r>
            <a:r>
              <a:rPr lang="ru-RU" sz="2000" b="1" dirty="0" smtClean="0"/>
              <a:t>1995</a:t>
            </a:r>
            <a:endParaRPr lang="ru-RU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18" b="32925"/>
          <a:stretch/>
        </p:blipFill>
        <p:spPr>
          <a:xfrm>
            <a:off x="521804" y="397324"/>
            <a:ext cx="3816424" cy="6060545"/>
          </a:xfrm>
        </p:spPr>
      </p:pic>
    </p:spTree>
    <p:extLst>
      <p:ext uri="{BB962C8B-B14F-4D97-AF65-F5344CB8AC3E}">
        <p14:creationId xmlns:p14="http://schemas.microsoft.com/office/powerpoint/2010/main" val="57046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0075" t="15001" r="26375" b="12201"/>
          <a:stretch/>
        </p:blipFill>
        <p:spPr>
          <a:xfrm>
            <a:off x="0" y="-1"/>
            <a:ext cx="9144000" cy="68551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4012" t="23401" r="29525" b="52800"/>
          <a:stretch/>
        </p:blipFill>
        <p:spPr>
          <a:xfrm>
            <a:off x="3851920" y="2924944"/>
            <a:ext cx="4248472" cy="12241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4579" y="1172978"/>
            <a:ext cx="3422483" cy="1886921"/>
          </a:xfrm>
        </p:spPr>
        <p:txBody>
          <a:bodyPr/>
          <a:lstStyle/>
          <a:p>
            <a:r>
              <a:rPr lang="ru-RU" sz="2400" b="1" dirty="0"/>
              <a:t>Николаев М.Е., Страницы жизни народа </a:t>
            </a:r>
            <a:r>
              <a:rPr lang="ru-RU" sz="2400" b="1" dirty="0" err="1"/>
              <a:t>саха</a:t>
            </a:r>
            <a:r>
              <a:rPr lang="ru-RU" sz="2400" b="1" dirty="0"/>
              <a:t> - Якутск: </a:t>
            </a:r>
            <a:r>
              <a:rPr lang="ru-RU" sz="2400" b="1" dirty="0" err="1"/>
              <a:t>Сахаполиграфиздат</a:t>
            </a:r>
            <a:r>
              <a:rPr lang="ru-RU" sz="2400" b="1" dirty="0"/>
              <a:t>, </a:t>
            </a:r>
            <a:r>
              <a:rPr lang="ru-RU" sz="2400" b="1" dirty="0" smtClean="0"/>
              <a:t>1999. -</a:t>
            </a:r>
            <a:r>
              <a:rPr lang="ru-RU" sz="2400" b="1" dirty="0"/>
              <a:t>128с.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32136" y="2852936"/>
            <a:ext cx="3411725" cy="2517289"/>
          </a:xfrm>
        </p:spPr>
        <p:txBody>
          <a:bodyPr>
            <a:noAutofit/>
          </a:bodyPr>
          <a:lstStyle/>
          <a:p>
            <a:r>
              <a:rPr lang="ru-RU" sz="1400" dirty="0"/>
              <a:t> Книга является продолжением изданной в 1998 году работы  «Глубина памяти», в которой автор рассматривал вопросы прародины человечества, происхождения и истории народа </a:t>
            </a:r>
            <a:r>
              <a:rPr lang="ru-RU" sz="1400" dirty="0" err="1"/>
              <a:t>саха</a:t>
            </a:r>
            <a:r>
              <a:rPr lang="ru-RU" sz="1400" dirty="0"/>
              <a:t>, зарождения государственности в Якутии. Настоящая работа Президента Республики Саха (Якутия) Михаила Николаева раскрывает основные страницы жизни народа </a:t>
            </a:r>
            <a:r>
              <a:rPr lang="ru-RU" sz="1400" dirty="0" err="1"/>
              <a:t>саха</a:t>
            </a:r>
            <a:r>
              <a:rPr lang="ru-RU" sz="1400" dirty="0"/>
              <a:t>. Привлечение и использование огромного объема исторической и исследовательской литературы, архивных документов позволило автору написать произведение, полезное не только для  широкого круга читателей, но и студентов и школьников старших классов.</a:t>
            </a:r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3"/>
          <a:srcRect l="37680" t="14253" r="38108" b="20182"/>
          <a:stretch/>
        </p:blipFill>
        <p:spPr bwMode="auto">
          <a:xfrm>
            <a:off x="611560" y="548680"/>
            <a:ext cx="3888432" cy="56886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9934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0075" t="15001" r="26375" b="12201"/>
          <a:stretch/>
        </p:blipFill>
        <p:spPr>
          <a:xfrm>
            <a:off x="0" y="-1"/>
            <a:ext cx="9144000" cy="68551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4012" t="23401" r="29525" b="52800"/>
          <a:stretch/>
        </p:blipFill>
        <p:spPr>
          <a:xfrm>
            <a:off x="4355976" y="2744924"/>
            <a:ext cx="4248472" cy="12241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4579" y="1475913"/>
            <a:ext cx="3422483" cy="1886921"/>
          </a:xfrm>
        </p:spPr>
        <p:txBody>
          <a:bodyPr/>
          <a:lstStyle/>
          <a:p>
            <a:r>
              <a:rPr lang="ru-RU" sz="2400" b="1" dirty="0"/>
              <a:t>Николаев М.Е., Генетический вектор развития человека и общества: реалии и проблемы - М.: </a:t>
            </a:r>
            <a:r>
              <a:rPr lang="ru-RU" sz="2400" b="1" dirty="0" err="1"/>
              <a:t>Айыына</a:t>
            </a:r>
            <a:r>
              <a:rPr lang="ru-RU" sz="2400" b="1" dirty="0"/>
              <a:t>, </a:t>
            </a:r>
            <a:r>
              <a:rPr lang="ru-RU" sz="2400" b="1" dirty="0" smtClean="0"/>
              <a:t>1999. - </a:t>
            </a:r>
            <a:r>
              <a:rPr lang="ru-RU" sz="2400" b="1" dirty="0"/>
              <a:t>80 с.</a:t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34579" y="3429000"/>
            <a:ext cx="3411725" cy="251728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 книге на примере Республики Саха (Якутия ) затронуты проблемы  устойчивости  системы Человек - Природа – Общество, доказано ключевое значение духовного фактора, изложены новаторские идеи в формировании и развитии генетического фонда как основного резерва жизни и здоровья нации.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3"/>
          <a:srcRect l="36237" t="18529" r="36505" b="13911"/>
          <a:stretch/>
        </p:blipFill>
        <p:spPr bwMode="auto">
          <a:xfrm>
            <a:off x="539552" y="476672"/>
            <a:ext cx="4176464" cy="5760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129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0075" t="15001" r="26375" b="12201"/>
          <a:stretch/>
        </p:blipFill>
        <p:spPr>
          <a:xfrm>
            <a:off x="0" y="-1"/>
            <a:ext cx="9144000" cy="68551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4012" t="23401" r="29525" b="52800"/>
          <a:stretch/>
        </p:blipFill>
        <p:spPr>
          <a:xfrm>
            <a:off x="4355976" y="2744924"/>
            <a:ext cx="4248472" cy="12241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/>
              <a:t>Николаев М. Е., Для будущих поколений - Якутск: </a:t>
            </a:r>
            <a:r>
              <a:rPr lang="ru-RU" sz="2400" b="1" dirty="0" err="1"/>
              <a:t>Сахаполиграфиздат</a:t>
            </a:r>
            <a:r>
              <a:rPr lang="ru-RU" sz="2400" b="1" dirty="0"/>
              <a:t>, </a:t>
            </a:r>
            <a:r>
              <a:rPr lang="ru-RU" sz="2400" b="1" dirty="0" smtClean="0"/>
              <a:t>1999. – 144 с., ил.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80" b="25164"/>
          <a:stretch/>
        </p:blipFill>
        <p:spPr>
          <a:xfrm>
            <a:off x="532143" y="384521"/>
            <a:ext cx="3962884" cy="608895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34579" y="3429000"/>
            <a:ext cx="3641877" cy="2692101"/>
          </a:xfrm>
        </p:spPr>
        <p:txBody>
          <a:bodyPr>
            <a:normAutofit/>
          </a:bodyPr>
          <a:lstStyle/>
          <a:p>
            <a:r>
              <a:rPr lang="ru-RU" dirty="0" smtClean="0"/>
              <a:t>Вопросы сохранения первозданной природы Арктики, невостребованных современной цивилизацией духовных ценностей коренных народов Севера, перспективы Республики Саха в неразрывной связи с глобальными проблемами планетарного масштаба – эти и другие темы поднимаются в книге Президента Республики Саха (Якутия) Михаила Николаева.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837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0075" t="15001" r="26375" b="12201"/>
          <a:stretch/>
        </p:blipFill>
        <p:spPr>
          <a:xfrm>
            <a:off x="0" y="-1"/>
            <a:ext cx="9144000" cy="68551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4012" t="23401" r="29525" b="52800"/>
          <a:stretch/>
        </p:blipFill>
        <p:spPr>
          <a:xfrm>
            <a:off x="4355976" y="2744924"/>
            <a:ext cx="4248472" cy="12241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1283" y="906584"/>
            <a:ext cx="3422483" cy="1886921"/>
          </a:xfrm>
        </p:spPr>
        <p:txBody>
          <a:bodyPr/>
          <a:lstStyle/>
          <a:p>
            <a:r>
              <a:rPr lang="ru-RU" sz="2200" b="1" dirty="0"/>
              <a:t>Николаев М. Е., Здоровье и здоровый образ жизни граждан Якутии. [сборник выступлений] - Якутск: </a:t>
            </a:r>
            <a:r>
              <a:rPr lang="ru-RU" sz="2200" b="1" dirty="0" err="1"/>
              <a:t>Сахаполиграфиздат</a:t>
            </a:r>
            <a:r>
              <a:rPr lang="ru-RU" sz="2200" b="1" dirty="0"/>
              <a:t>, </a:t>
            </a:r>
            <a:r>
              <a:rPr lang="ru-RU" sz="2200" b="1" dirty="0" smtClean="0"/>
              <a:t>1999</a:t>
            </a:r>
            <a:endParaRPr lang="ru-RU" sz="22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4" b="4471"/>
          <a:stretch/>
        </p:blipFill>
        <p:spPr>
          <a:xfrm>
            <a:off x="611560" y="548680"/>
            <a:ext cx="4151747" cy="593622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13744" y="3350177"/>
            <a:ext cx="3785893" cy="2921532"/>
          </a:xfrm>
        </p:spPr>
        <p:txBody>
          <a:bodyPr>
            <a:noAutofit/>
          </a:bodyPr>
          <a:lstStyle/>
          <a:p>
            <a:r>
              <a:rPr lang="ru-RU" sz="1500" dirty="0"/>
              <a:t> </a:t>
            </a:r>
            <a:r>
              <a:rPr lang="ru-RU" sz="1400" dirty="0" smtClean="0"/>
              <a:t>В данном сборнике представлены выступления президента Николаева М.Е. о необходимости </a:t>
            </a:r>
            <a:r>
              <a:rPr lang="ru-RU" sz="1400" dirty="0"/>
              <a:t>усилий общества и власти по утверждению здорового образа жизни, формированию благоприятных условий, способствующих долголетней  активной жизни, сохранению и укреплению здоровья населения и будущих поколений – интеллектуального, культурного и репродуктивного </a:t>
            </a:r>
            <a:r>
              <a:rPr lang="ru-RU" sz="1400" dirty="0" smtClean="0"/>
              <a:t>потенциала республики.</a:t>
            </a:r>
            <a:r>
              <a:rPr lang="ru-RU" sz="1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9919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7505</TotalTime>
  <Words>1486</Words>
  <Application>Microsoft Office PowerPoint</Application>
  <PresentationFormat>Экран (4:3)</PresentationFormat>
  <Paragraphs>57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Book Antiqua</vt:lpstr>
      <vt:lpstr>Calibri</vt:lpstr>
      <vt:lpstr>Times New Roman</vt:lpstr>
      <vt:lpstr>Wingdings</vt:lpstr>
      <vt:lpstr>Твердый переплет</vt:lpstr>
      <vt:lpstr> Виртуальная выставка книг  Михаила Ефимовича Николаева</vt:lpstr>
      <vt:lpstr>Презентация PowerPoint</vt:lpstr>
      <vt:lpstr>Николаев, Михаил Ефимович. Поговорим начистоту : [Размышления первого Президента Респ. Саха (Якутия) о своей работе] / Михаил Николаев. - М.: Саха центр : ИПЦ "Экономика и жизнь", 1996.</vt:lpstr>
      <vt:lpstr>Николаев М. Е., Выбор. - Москва: Труд, 1998. – 80 с. </vt:lpstr>
      <vt:lpstr>Николаев М.Е., Немеркнущий подвиг народа в Великой Отечественной войне. Доклад Президента Республики Саха (Якутия) М.Е. Николаева на торжественном заседании, посвященном 50-летию Победы в Великой Отечественной войне 1941-1945 годов 8 мая 1995 года в г. Якутске - Якутск: НИПК "Сахаполиграфиздат", 1995</vt:lpstr>
      <vt:lpstr>Николаев М.Е., Страницы жизни народа саха - Якутск: Сахаполиграфиздат, 1999. -128с. </vt:lpstr>
      <vt:lpstr>Николаев М.Е., Генетический вектор развития человека и общества: реалии и проблемы - М.: Айыына, 1999. - 80 с. </vt:lpstr>
      <vt:lpstr>Николаев М. Е., Для будущих поколений - Якутск: Сахаполиграфиздат, 1999. – 144 с., ил. </vt:lpstr>
      <vt:lpstr>Николаев М. Е., Здоровье и здоровый образ жизни граждан Якутии. [сборник выступлений] - Якутск: Сахаполиграфиздат, 1999</vt:lpstr>
      <vt:lpstr>Николаев М.Е., Образование - наш общенациональный приоритет – Якутск, 1999. – 104 с.</vt:lpstr>
      <vt:lpstr>Николаев М.Е., Арктика. XXI век - М.: Арина, 1999. – 149 с.</vt:lpstr>
      <vt:lpstr>Nikolayev M., The Arctic: Despair and Hope of Russia. Articles and reports. – Germany: Sakha-Centre, 1994. – 144 p. </vt:lpstr>
      <vt:lpstr>Николаев М.Е., Прокладывать путь к благополучию и достойной жизни каждого жителя республики.  Послание Президента РС(Я) парламенту и населению республики. - Якутск: Сахаполиграфиздат, 1999. – 32 с.</vt:lpstr>
      <vt:lpstr>Николаев М.Е., Республика Саха: стратегия развития в первой четверти ХХI века - Якутск: Сахаполиграфиздат, 2000. -144 с.</vt:lpstr>
      <vt:lpstr>Николаев М.Е. Возвращенные имена. /М.Е. Николаев; Предисл. В.Н. Иванова;  Редкол.: В.В. Кириллин и др.- Якутск: Бичик , 2003.- 344с.:ил.</vt:lpstr>
      <vt:lpstr>Николаев М. Е., Наше семейное наследие. Выступление на Втором международном конгрессе "Российская семья" по теме "Семья и образование. – М.: РО РАЕН "Проблемы развития Арктики и регионов Севера", 2005</vt:lpstr>
      <vt:lpstr>Николаев М. Е., Восточный вектор в устойчивом развитии России – М.: РАЕН, 2005. - 216 с. </vt:lpstr>
      <vt:lpstr>Николаев М. Е., На благо России. хроника деятельности, август-декабрь 2005 года – М.: РАЕН, 2006.-252с.:ил.</vt:lpstr>
      <vt:lpstr>Михаил Николаев: Власть. Общество. Доверие: 70-летие первого Президента Республики Саха (Якутия), заместителя Председателя Совета Федерации Федерального Собрания РФ М. Е. Николаева. - Якутск: ИД СВФУ, 2012. - 144с. </vt:lpstr>
      <vt:lpstr>Николаев М.Е.  О духовности, культуре и будущем России // Культура здоровой жизни. – 2004. - №1. – С. 2-12.</vt:lpstr>
      <vt:lpstr>Николаев М.Е. Слово к посланцам будущего. Роль будущей научно-технической и гуманитарной интеллигенции Республики Саха (Якутия) в устойчивом развитии России и Якутии // Культура здоровой жизни. – 2005. - №1. – С. 2-6.</vt:lpstr>
      <vt:lpstr>Николаев М.Е. Интеллектуальные ресурсы для интеллектуальной экономики // Илин. – 2008. - №1-2. – С. 4-6.</vt:lpstr>
      <vt:lpstr>Путь созидания: [книга-альбом] / сост. Н.Н. Колодезникова и др.; ред. совет: Ю.С. Куприянов и др. – Якутск : Бичик, 2012. – 320 с./ Издано по заказу Правительства Республики Саха (Якутия)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Виртуальная выставка книг о жизни и деятельности М.Е. Николаева</dc:title>
  <dc:creator>STUDENT10</dc:creator>
  <cp:lastModifiedBy>Библ</cp:lastModifiedBy>
  <cp:revision>40</cp:revision>
  <dcterms:created xsi:type="dcterms:W3CDTF">2017-11-02T06:45:05Z</dcterms:created>
  <dcterms:modified xsi:type="dcterms:W3CDTF">2017-11-10T02:20:43Z</dcterms:modified>
</cp:coreProperties>
</file>