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0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36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04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474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733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055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172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11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1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58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81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9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8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70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3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50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2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D476-26A7-4C14-9CDB-A3E2022CC6D2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23452D-DDEF-400D-9288-EADCFC180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53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ПОЛОЖЕНИЕ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о классном руководителе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Цель ведения обучающимся </a:t>
            </a:r>
            <a:r>
              <a:rPr lang="ru-RU" b="1" dirty="0" err="1" smtClean="0">
                <a:solidFill>
                  <a:srgbClr val="FF0000"/>
                </a:solidFill>
              </a:rPr>
              <a:t>портфолио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501122" cy="495459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Регулярно </a:t>
            </a:r>
            <a:r>
              <a:rPr lang="ru-RU" dirty="0">
                <a:solidFill>
                  <a:srgbClr val="002060"/>
                </a:solidFill>
              </a:rPr>
              <a:t>представлять отчет по процессу образования </a:t>
            </a:r>
            <a:r>
              <a:rPr lang="ru-RU" dirty="0" smtClean="0">
                <a:solidFill>
                  <a:srgbClr val="002060"/>
                </a:solidFill>
              </a:rPr>
              <a:t>обучающегося</a:t>
            </a:r>
            <a:r>
              <a:rPr lang="ru-RU" dirty="0">
                <a:solidFill>
                  <a:srgbClr val="002060"/>
                </a:solidFill>
              </a:rPr>
              <a:t>, видеть его образовательный результат в целостном кон­тексте, обеспечивать отслеживание его прогресса, демон­стрировать его способности в практическом применении знаний и умений.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 </a:t>
            </a:r>
            <a:r>
              <a:rPr lang="ru-RU" b="1" dirty="0" err="1" smtClean="0">
                <a:solidFill>
                  <a:srgbClr val="FF0000"/>
                </a:solidFill>
              </a:rPr>
              <a:t>портфолио</a:t>
            </a:r>
            <a:r>
              <a:rPr lang="ru-RU" b="1" dirty="0" smtClean="0">
                <a:solidFill>
                  <a:srgbClr val="FF0000"/>
                </a:solidFill>
              </a:rPr>
              <a:t>.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/>
              <a:t>	</a:t>
            </a:r>
            <a:endParaRPr lang="ru-RU" dirty="0"/>
          </a:p>
          <a:p>
            <a:pPr lvl="0" algn="just"/>
            <a:r>
              <a:rPr lang="ru-RU" sz="3400" dirty="0">
                <a:solidFill>
                  <a:srgbClr val="002060"/>
                </a:solidFill>
              </a:rPr>
              <a:t>Поддерживать и поощрять высокую учебную мотива­цию обучающихся.</a:t>
            </a:r>
          </a:p>
          <a:p>
            <a:pPr lvl="0" algn="just"/>
            <a:r>
              <a:rPr lang="ru-RU" sz="3400" dirty="0">
                <a:solidFill>
                  <a:srgbClr val="002060"/>
                </a:solidFill>
              </a:rPr>
              <a:t>Развивать навыки рефлексивной и оценочной (</a:t>
            </a:r>
            <a:r>
              <a:rPr lang="ru-RU" sz="3400" dirty="0" err="1">
                <a:solidFill>
                  <a:srgbClr val="002060"/>
                </a:solidFill>
              </a:rPr>
              <a:t>самооце­ночной</a:t>
            </a:r>
            <a:r>
              <a:rPr lang="ru-RU" sz="3400" dirty="0">
                <a:solidFill>
                  <a:srgbClr val="002060"/>
                </a:solidFill>
              </a:rPr>
              <a:t>) деятельности обучающихся.</a:t>
            </a:r>
          </a:p>
          <a:p>
            <a:pPr lvl="0" algn="just"/>
            <a:r>
              <a:rPr lang="ru-RU" sz="3400" dirty="0">
                <a:solidFill>
                  <a:srgbClr val="002060"/>
                </a:solidFill>
              </a:rPr>
              <a:t>Выявлять существующий уровень </a:t>
            </a:r>
            <a:r>
              <a:rPr lang="ru-RU" sz="3400" dirty="0" err="1">
                <a:solidFill>
                  <a:srgbClr val="002060"/>
                </a:solidFill>
              </a:rPr>
              <a:t>сформированности</a:t>
            </a:r>
            <a:r>
              <a:rPr lang="ru-RU" sz="3400" dirty="0">
                <a:solidFill>
                  <a:srgbClr val="002060"/>
                </a:solidFill>
              </a:rPr>
              <a:t> умений и совершенствовать их путем внесения коррекции в учеб­ный процесс.</a:t>
            </a:r>
          </a:p>
          <a:p>
            <a:pPr lvl="0" algn="just"/>
            <a:r>
              <a:rPr lang="ru-RU" sz="3400" dirty="0">
                <a:solidFill>
                  <a:srgbClr val="002060"/>
                </a:solidFill>
              </a:rPr>
              <a:t>Формировать умения учиться ставить цели,  планиро­вать, организовывать, контролировать собственную учебную деятельность, делать отчет об индивидуальных образовательных достижениях.</a:t>
            </a:r>
          </a:p>
          <a:p>
            <a:pPr lvl="0" algn="just"/>
            <a:r>
              <a:rPr lang="ru-RU" sz="3400" dirty="0">
                <a:solidFill>
                  <a:srgbClr val="002060"/>
                </a:solidFill>
              </a:rPr>
              <a:t>Содействовать индивидуализации (</a:t>
            </a:r>
            <a:r>
              <a:rPr lang="ru-RU" sz="3400" dirty="0" err="1">
                <a:solidFill>
                  <a:srgbClr val="002060"/>
                </a:solidFill>
              </a:rPr>
              <a:t>персонализации</a:t>
            </a:r>
            <a:r>
              <a:rPr lang="ru-RU" sz="3400" dirty="0">
                <a:solidFill>
                  <a:srgbClr val="002060"/>
                </a:solidFill>
              </a:rPr>
              <a:t>) об­разования обучающихся.</a:t>
            </a:r>
          </a:p>
          <a:p>
            <a:pPr lvl="0" algn="just"/>
            <a:r>
              <a:rPr lang="ru-RU" sz="3400" dirty="0">
                <a:solidFill>
                  <a:srgbClr val="002060"/>
                </a:solidFill>
              </a:rPr>
              <a:t>Содействовать дальнейшей успешной социализации обучающихся.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Структура </a:t>
            </a:r>
            <a:r>
              <a:rPr lang="ru-RU" b="1" dirty="0" err="1" smtClean="0">
                <a:solidFill>
                  <a:srgbClr val="FF0000"/>
                </a:solidFill>
              </a:rPr>
              <a:t>портфолио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002060"/>
                </a:solidFill>
              </a:rPr>
              <a:t>Структура </a:t>
            </a:r>
            <a:r>
              <a:rPr lang="ru-RU" dirty="0">
                <a:solidFill>
                  <a:srgbClr val="002060"/>
                </a:solidFill>
              </a:rPr>
              <a:t>«Портфеля достижений» на ступени начального, основного, общего образования представляет собой сборник проверочных и творческих работ, которые показывают усилия, прогресс и до­стижения ученика в разных областях (учеба, творчество, обще­ние, здоровье) и фиксируют недостатки, что позволяет ему самому определять цели своего дальнейшего развития.</a:t>
            </a:r>
          </a:p>
          <a:p>
            <a:pPr algn="just"/>
            <a:r>
              <a:rPr lang="ru-RU" b="1" i="1" dirty="0">
                <a:solidFill>
                  <a:srgbClr val="C00000"/>
                </a:solidFill>
              </a:rPr>
              <a:t>Основные разделы «Портфеля достижений»:</a:t>
            </a:r>
            <a:endParaRPr lang="ru-RU" dirty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rgbClr val="0070C0"/>
                </a:solidFill>
              </a:rPr>
              <a:t>«Мой портрет» + «</a:t>
            </a:r>
            <a:r>
              <a:rPr lang="ru-RU" dirty="0" err="1">
                <a:solidFill>
                  <a:srgbClr val="0070C0"/>
                </a:solidFill>
              </a:rPr>
              <a:t>Портфолио</a:t>
            </a:r>
            <a:r>
              <a:rPr lang="ru-RU" dirty="0">
                <a:solidFill>
                  <a:srgbClr val="0070C0"/>
                </a:solidFill>
              </a:rPr>
              <a:t> документов» + «</a:t>
            </a:r>
            <a:r>
              <a:rPr lang="ru-RU" dirty="0" err="1">
                <a:solidFill>
                  <a:srgbClr val="0070C0"/>
                </a:solidFill>
              </a:rPr>
              <a:t>Портфолио</a:t>
            </a:r>
            <a:r>
              <a:rPr lang="ru-RU" dirty="0">
                <a:solidFill>
                  <a:srgbClr val="0070C0"/>
                </a:solidFill>
              </a:rPr>
              <a:t> творческих работ» + «</a:t>
            </a:r>
            <a:r>
              <a:rPr lang="ru-RU" dirty="0" err="1">
                <a:solidFill>
                  <a:srgbClr val="0070C0"/>
                </a:solidFill>
              </a:rPr>
              <a:t>Портфолио</a:t>
            </a:r>
            <a:r>
              <a:rPr lang="ru-RU" dirty="0">
                <a:solidFill>
                  <a:srgbClr val="0070C0"/>
                </a:solidFill>
              </a:rPr>
              <a:t> отзывов».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«Мой портрет» </a:t>
            </a:r>
            <a:r>
              <a:rPr lang="ru-RU" dirty="0" smtClean="0">
                <a:solidFill>
                  <a:srgbClr val="FF0000"/>
                </a:solidFill>
              </a:rPr>
              <a:t>включает в себя: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429288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>
                <a:solidFill>
                  <a:srgbClr val="002060"/>
                </a:solidFill>
              </a:rPr>
              <a:t>личные </a:t>
            </a:r>
            <a:r>
              <a:rPr lang="ru-RU" sz="2400" dirty="0">
                <a:solidFill>
                  <a:srgbClr val="002060"/>
                </a:solidFill>
              </a:rPr>
              <a:t>данные обучающегося;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автобиографию (резюме) обучающегося;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результаты психологической диагностики обучающегося;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-информацию, помогающую обучающемуся проанализиро­вать свой характер, способности, узнать способы саморазвития, самосовершенствования, самопознания;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результаты </a:t>
            </a:r>
            <a:r>
              <a:rPr lang="ru-RU" sz="2400" dirty="0">
                <a:solidFill>
                  <a:srgbClr val="002060"/>
                </a:solidFill>
              </a:rPr>
              <a:t>проведенного обучающимся самоанализа;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описание </a:t>
            </a:r>
            <a:r>
              <a:rPr lang="ru-RU" sz="2400" dirty="0">
                <a:solidFill>
                  <a:srgbClr val="002060"/>
                </a:solidFill>
              </a:rPr>
              <a:t>целей, поставленных обучающимся на опреде­ленный период, анализ их достижения.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В начале 1 класса учеником дается краткая информация о </a:t>
            </a:r>
            <a:r>
              <a:rPr lang="ru-RU" sz="2400" dirty="0" smtClean="0">
                <a:solidFill>
                  <a:srgbClr val="002060"/>
                </a:solidFill>
              </a:rPr>
              <a:t>самом </a:t>
            </a:r>
            <a:r>
              <a:rPr lang="ru-RU" sz="2400" dirty="0">
                <a:solidFill>
                  <a:srgbClr val="002060"/>
                </a:solidFill>
              </a:rPr>
              <a:t>себе (заполняется вместе с родителями).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В </a:t>
            </a:r>
            <a:r>
              <a:rPr lang="ru-RU" b="1" i="1" dirty="0">
                <a:solidFill>
                  <a:srgbClr val="FF0000"/>
                </a:solidFill>
              </a:rPr>
              <a:t>«</a:t>
            </a:r>
            <a:r>
              <a:rPr lang="ru-RU" b="1" i="1" dirty="0" err="1">
                <a:solidFill>
                  <a:srgbClr val="FF0000"/>
                </a:solidFill>
              </a:rPr>
              <a:t>Портфолио</a:t>
            </a:r>
            <a:r>
              <a:rPr lang="ru-RU" b="1" i="1" dirty="0">
                <a:solidFill>
                  <a:srgbClr val="FF0000"/>
                </a:solidFill>
              </a:rPr>
              <a:t> документов</a:t>
            </a:r>
            <a:r>
              <a:rPr lang="ru-RU" b="1" i="1" dirty="0">
                <a:solidFill>
                  <a:srgbClr val="002060"/>
                </a:solidFill>
              </a:rPr>
              <a:t>» </a:t>
            </a:r>
            <a:r>
              <a:rPr lang="ru-RU" dirty="0">
                <a:solidFill>
                  <a:srgbClr val="002060"/>
                </a:solidFill>
              </a:rPr>
              <a:t>входят сертифицирован­ные (документированные) индивидуальные образовательные достижения школьника: копии документов об участии в олим­пиадах, конкурсах, социальных проектах и других мероприятиях (копии выписок, грамот, свидетельств, сертификатов и т. п.).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«</a:t>
            </a:r>
            <a:r>
              <a:rPr lang="ru-RU" b="1" i="1" dirty="0" err="1">
                <a:solidFill>
                  <a:srgbClr val="002060"/>
                </a:solidFill>
              </a:rPr>
              <a:t>Портфолио</a:t>
            </a:r>
            <a:r>
              <a:rPr lang="ru-RU" b="1" i="1" dirty="0">
                <a:solidFill>
                  <a:srgbClr val="002060"/>
                </a:solidFill>
              </a:rPr>
              <a:t> работ» </a:t>
            </a:r>
            <a:r>
              <a:rPr lang="ru-RU" dirty="0">
                <a:solidFill>
                  <a:srgbClr val="002060"/>
                </a:solidFill>
              </a:rPr>
              <a:t>включает в себя собрание творче­ских, исследовательских и проектных работ ученика, описание основных форм и направлений его развития. Этот раздел вклю­чает в себя: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исследовательские работы и рефераты. Указываются назва­ние реферата, изученные материалы, количество страниц, иллю­страций и т. п.;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проектные работы. Указывается тема проекта, дается опи­сание работы. Возможно приложение в виде фотографий. Текст представляется в печатном и электронном вариантах;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работы по техническому творчеству: модели, макеты, при­боры. Указывается конкретная работа, дается ее описание;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работы по искусству. Дается перечень работ, фиксируется участие в выставках;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документы, фиксирующие другие формы творческой ак­тивности: участие в школьном театре, оркестре, хоре. Указыва­ются продолжительность подобных занятий, участие в гастролях и концертах;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3400" dirty="0">
                <a:solidFill>
                  <a:srgbClr val="7030A0"/>
                </a:solidFill>
              </a:rPr>
              <a:t>документы, фиксирующие занятия учащегося в учреждениях дополнительного образования, на различных учебных курсах. Ука­зываются название учреждения или организации, продолжитель­ность занятий и их результаты;</a:t>
            </a:r>
          </a:p>
          <a:p>
            <a:pPr lvl="0" algn="just"/>
            <a:r>
              <a:rPr lang="ru-RU" sz="3400" dirty="0">
                <a:solidFill>
                  <a:srgbClr val="7030A0"/>
                </a:solidFill>
              </a:rPr>
              <a:t>документы, удостоверяющие участие в олимпиадах и кон­курсах. Указываются вид мероприятия, время его проведения, достигнутый обучающимся результат;</a:t>
            </a:r>
          </a:p>
          <a:p>
            <a:pPr lvl="0" algn="just"/>
            <a:r>
              <a:rPr lang="ru-RU" sz="3400" dirty="0">
                <a:solidFill>
                  <a:srgbClr val="7030A0"/>
                </a:solidFill>
              </a:rPr>
              <a:t>документы, удостоверяющие участие в научных конфе­ренциях, учебных семинарах и профильных лагерях. Указыва­ются тема мероприятия, название проводившей его организации и форма участия в нем обучающихся;</a:t>
            </a:r>
          </a:p>
          <a:p>
            <a:pPr lvl="0" algn="just"/>
            <a:r>
              <a:rPr lang="ru-RU" sz="3400" dirty="0">
                <a:solidFill>
                  <a:srgbClr val="7030A0"/>
                </a:solidFill>
              </a:rPr>
              <a:t>документы, удостоверяющие спортивные достижения. Ука­зываются сведения об участии в соревнованиях, наличии спор­тивного разряда;</a:t>
            </a:r>
          </a:p>
          <a:p>
            <a:pPr lvl="0" algn="just"/>
            <a:r>
              <a:rPr lang="ru-RU" sz="3400" dirty="0">
                <a:solidFill>
                  <a:srgbClr val="7030A0"/>
                </a:solidFill>
              </a:rPr>
              <a:t>иная информация, раскрывающая творческие, проектные, исследовательские способности обучающихся.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</a:t>
            </a:r>
            <a:r>
              <a:rPr lang="ru-RU" b="1" i="1" dirty="0" err="1">
                <a:solidFill>
                  <a:srgbClr val="C00000"/>
                </a:solidFill>
              </a:rPr>
              <a:t>Портфолио</a:t>
            </a:r>
            <a:r>
              <a:rPr lang="ru-RU" b="1" i="1" dirty="0">
                <a:solidFill>
                  <a:srgbClr val="C00000"/>
                </a:solidFill>
              </a:rPr>
              <a:t> отзывов» </a:t>
            </a:r>
            <a:r>
              <a:rPr lang="ru-RU" dirty="0">
                <a:solidFill>
                  <a:srgbClr val="002060"/>
                </a:solidFill>
              </a:rPr>
              <a:t>- это характеристики отноше­ния обучающегося к различным видам деятельности, представ­ленные учителями, родителями, педагогами дополнительного образования, одноклассниками, представителями общественно­сти, анализ самим обучающимся своей деятельности (тексты заключений, рецензии, отзывы, письма и пр.). В этом разделе осуществляется качественная оценка деятельности по парамет­рам полноты, разнообразия и убедительности материалов, качества представленных работ, анализ интересов, активности жизненной позиции обучающегося, отслеживается динамика учебной и твор­ческой активности. К разделу прилагаются работы, тексты работ, электронные версии, фотографии.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607223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Этот раздел включает в себя: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</a:t>
            </a:r>
            <a:r>
              <a:rPr lang="ru-RU" i="1" dirty="0" smtClean="0">
                <a:solidFill>
                  <a:srgbClr val="00B050"/>
                </a:solidFill>
              </a:rPr>
              <a:t>«</a:t>
            </a:r>
            <a:r>
              <a:rPr lang="ru-RU" i="1" dirty="0">
                <a:solidFill>
                  <a:srgbClr val="00B050"/>
                </a:solidFill>
              </a:rPr>
              <a:t>Чему я научился на ВСЕХ предметах</a:t>
            </a:r>
            <a:r>
              <a:rPr lang="ru-RU" i="1" dirty="0" smtClean="0">
                <a:solidFill>
                  <a:srgbClr val="00B050"/>
                </a:solidFill>
              </a:rPr>
              <a:t>».</a:t>
            </a:r>
          </a:p>
          <a:p>
            <a:pPr>
              <a:buNone/>
            </a:pPr>
            <a:endParaRPr lang="ru-RU" dirty="0">
              <a:solidFill>
                <a:srgbClr val="00B050"/>
              </a:solidFill>
            </a:endParaRPr>
          </a:p>
          <a:p>
            <a:r>
              <a:rPr lang="ru-RU" i="1" dirty="0">
                <a:solidFill>
                  <a:srgbClr val="002060"/>
                </a:solidFill>
              </a:rPr>
              <a:t>Обязательная часть раздела (пополняется </a:t>
            </a:r>
            <a:r>
              <a:rPr lang="ru-RU" i="1" dirty="0" smtClean="0">
                <a:solidFill>
                  <a:srgbClr val="002060"/>
                </a:solidFill>
              </a:rPr>
              <a:t>педагогами</a:t>
            </a:r>
            <a:r>
              <a:rPr lang="ru-RU" i="1" dirty="0">
                <a:solidFill>
                  <a:srgbClr val="002060"/>
                </a:solidFill>
              </a:rPr>
              <a:t>):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dirty="0">
                <a:solidFill>
                  <a:srgbClr val="002060"/>
                </a:solidFill>
              </a:rPr>
              <a:t>данные входной и выходной диагностики УУД в каждом классе (сами работы обучающегося и их систематизированные результаты);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возможные (но необязательные) материалы наблюдений педагогов за овладением УУД;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таблицы наблюдения учителя начальных </a:t>
            </a:r>
            <a:r>
              <a:rPr lang="ru-RU" dirty="0" smtClean="0">
                <a:solidFill>
                  <a:srgbClr val="002060"/>
                </a:solidFill>
              </a:rPr>
              <a:t>классов, классного руководителя по </a:t>
            </a:r>
            <a:r>
              <a:rPr lang="ru-RU" dirty="0">
                <a:solidFill>
                  <a:srgbClr val="002060"/>
                </a:solidFill>
              </a:rPr>
              <a:t>всем УУД по результатам </a:t>
            </a:r>
            <a:r>
              <a:rPr lang="ru-RU" dirty="0" smtClean="0">
                <a:solidFill>
                  <a:srgbClr val="002060"/>
                </a:solidFill>
              </a:rPr>
              <a:t>каждодневных </a:t>
            </a:r>
            <a:r>
              <a:rPr lang="ru-RU" dirty="0">
                <a:solidFill>
                  <a:srgbClr val="002060"/>
                </a:solidFill>
              </a:rPr>
              <a:t>наблюдений;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результаты психологической диагностики учащегося </a:t>
            </a:r>
            <a:r>
              <a:rPr lang="ru-RU" dirty="0" smtClean="0">
                <a:solidFill>
                  <a:srgbClr val="002060"/>
                </a:solidFill>
              </a:rPr>
              <a:t>школьным </a:t>
            </a:r>
            <a:r>
              <a:rPr lang="ru-RU" dirty="0">
                <a:solidFill>
                  <a:srgbClr val="002060"/>
                </a:solidFill>
              </a:rPr>
              <a:t>психологом - личностно-мотивационной сферы, </a:t>
            </a:r>
            <a:r>
              <a:rPr lang="ru-RU" dirty="0" smtClean="0">
                <a:solidFill>
                  <a:srgbClr val="002060"/>
                </a:solidFill>
              </a:rPr>
              <a:t>личностной </a:t>
            </a:r>
            <a:r>
              <a:rPr lang="ru-RU" dirty="0">
                <a:solidFill>
                  <a:srgbClr val="002060"/>
                </a:solidFill>
              </a:rPr>
              <a:t>самооценки (только положительные выводы по </a:t>
            </a:r>
            <a:r>
              <a:rPr lang="ru-RU" dirty="0" smtClean="0">
                <a:solidFill>
                  <a:srgbClr val="002060"/>
                </a:solidFill>
              </a:rPr>
              <a:t>наблюдениям </a:t>
            </a:r>
            <a:r>
              <a:rPr lang="ru-RU" dirty="0">
                <a:solidFill>
                  <a:srgbClr val="002060"/>
                </a:solidFill>
              </a:rPr>
              <a:t>и тестированию).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«</a:t>
            </a:r>
            <a:r>
              <a:rPr lang="ru-RU" i="1" dirty="0">
                <a:solidFill>
                  <a:srgbClr val="FF0000"/>
                </a:solidFill>
              </a:rPr>
              <a:t>Чему я научился на РАЗНЫХ предметах».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Показатели предметных результатов - это выборки детских работ (формализованных и творческих) по предметам и факуль­тативам, а также систематизированные оценки за них (таблицы предметных результатов из дневников).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Общие </a:t>
            </a:r>
            <a:r>
              <a:rPr lang="ru-RU" b="1" dirty="0">
                <a:solidFill>
                  <a:srgbClr val="002060"/>
                </a:solidFill>
              </a:rPr>
              <a:t>положения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>
                <a:solidFill>
                  <a:srgbClr val="002060"/>
                </a:solidFill>
              </a:rPr>
              <a:t>Основные задачи и функции классного руководителя.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Формы работы классного руководителя с обучающими.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Обязанности классного руководителя.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Права классного руководителя.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Документация классного руководителя: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Критерии оценки осуществления функций классного руководителя.</a:t>
            </a: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643998" cy="592935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Показатели предметных результатов - это выборки детских работ (формализованных и творческих) по предметам и факуль­тативам, а также систематизированные оценки за них (таблицы предметных результатов из дневников).</a:t>
            </a:r>
          </a:p>
          <a:p>
            <a:r>
              <a:rPr lang="ru-RU" i="1" dirty="0">
                <a:solidFill>
                  <a:srgbClr val="002060"/>
                </a:solidFill>
              </a:rPr>
              <a:t>Обязательная часть (пополняется учителем) </a:t>
            </a:r>
            <a:r>
              <a:rPr lang="ru-RU" dirty="0">
                <a:solidFill>
                  <a:srgbClr val="002060"/>
                </a:solidFill>
              </a:rPr>
              <a:t>показывает требуемый от всех уровень действий, помещается в «Портфель достижений»: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стартовая диагностика по предмету (первые контрольные, работы по предмету в начале каждого года);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таблицы предметных результатов из дневников (копии - бу­мажные или электронные) с ответами обучающегося по </a:t>
            </a:r>
            <a:r>
              <a:rPr lang="ru-RU" dirty="0" err="1" smtClean="0">
                <a:solidFill>
                  <a:srgbClr val="002060"/>
                </a:solidFill>
              </a:rPr>
              <a:t>опроснику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самоанализа о своих текущих достижениях и недостатках;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итоговые стандартизированные работы по предмету (прово­дятся в конце  учебного года).</a:t>
            </a:r>
          </a:p>
          <a:p>
            <a:r>
              <a:rPr lang="ru-RU" i="1" dirty="0">
                <a:solidFill>
                  <a:srgbClr val="002060"/>
                </a:solidFill>
              </a:rPr>
              <a:t>Часть,   которая   пополняется    обучающимся: </a:t>
            </a:r>
            <a:r>
              <a:rPr lang="ru-RU" dirty="0">
                <a:solidFill>
                  <a:srgbClr val="002060"/>
                </a:solidFill>
              </a:rPr>
              <a:t>«Лист самооценки по предметам».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pPr algn="just"/>
            <a:r>
              <a:rPr lang="ru-RU" i="1" dirty="0" smtClean="0">
                <a:solidFill>
                  <a:srgbClr val="C00000"/>
                </a:solidFill>
              </a:rPr>
              <a:t>«</a:t>
            </a:r>
            <a:r>
              <a:rPr lang="ru-RU" i="1" dirty="0">
                <a:solidFill>
                  <a:srgbClr val="C00000"/>
                </a:solidFill>
              </a:rPr>
              <a:t>Достижения ВНЕ учебы» (личностные результаты).</a:t>
            </a:r>
            <a:r>
              <a:rPr lang="ru-RU" i="1" dirty="0"/>
              <a:t> </a:t>
            </a:r>
            <a:endParaRPr lang="ru-RU" i="1" dirty="0" smtClean="0"/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Это </a:t>
            </a:r>
            <a:r>
              <a:rPr lang="ru-RU" dirty="0">
                <a:solidFill>
                  <a:srgbClr val="002060"/>
                </a:solidFill>
              </a:rPr>
              <a:t>могут быть любые   творческие работы обучающегося, фото-, видеоматериалы его самых разных выступлений, по­делки и т. п. Каждая или большинство из них сопровождаются листом «Самооценка творческого дела».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solidFill>
                  <a:srgbClr val="C00000"/>
                </a:solidFill>
              </a:rPr>
              <a:t>7. </a:t>
            </a:r>
            <a:r>
              <a:rPr lang="ru-RU" b="1" dirty="0">
                <a:solidFill>
                  <a:srgbClr val="C00000"/>
                </a:solidFill>
              </a:rPr>
              <a:t>Функциональные обязанности участников образова­тельного процесса при ведении </a:t>
            </a:r>
            <a:r>
              <a:rPr lang="ru-RU" b="1" dirty="0" err="1">
                <a:solidFill>
                  <a:srgbClr val="C00000"/>
                </a:solidFill>
              </a:rPr>
              <a:t>портфолио</a:t>
            </a:r>
            <a:r>
              <a:rPr lang="ru-RU" b="1" dirty="0">
                <a:solidFill>
                  <a:srgbClr val="C00000"/>
                </a:solidFill>
              </a:rPr>
              <a:t> обучающегося.</a:t>
            </a:r>
            <a:endParaRPr lang="ru-RU" dirty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rgbClr val="002060"/>
                </a:solidFill>
              </a:rPr>
              <a:t>7.1. В формировании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участвуют: обучающиеся, классные руководители, учителя-предметники, педагог-психолог, социальный педагог, педагоги дополнительного образования, ад­министрация школы.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14366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7.2.	Обучающиеся: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осуществляют </a:t>
            </a:r>
            <a:r>
              <a:rPr lang="ru-RU" dirty="0">
                <a:solidFill>
                  <a:srgbClr val="002060"/>
                </a:solidFill>
              </a:rPr>
              <a:t>заполнение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оформляют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в соответствии с утвержденной в об­разовательном учреждении структурой в папке с файлами .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при оформлении соблюдают систематичность и регуляр­ность ведения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, отвечают за достоверность сведений, представленных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 в нем, аккуратность и эстетичность оформле­ния, разборчивость при ведении записей, целостность и завер­шенность представленных материалов, наглядность, наличие оглавления, эпиграфа;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могут презентовать содержание своего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на класс­ном собрании, Совете школы, на родительском собрании, педаго­гическом совете, на общешкольной ученической конференции.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686800" cy="614366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7.3.	Администрация образовательного учреждения: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разрабатывает </a:t>
            </a:r>
            <a:r>
              <a:rPr lang="ru-RU" dirty="0">
                <a:solidFill>
                  <a:srgbClr val="002060"/>
                </a:solidFill>
              </a:rPr>
              <a:t>и утверждает нормативно-правовую базу, обеспечивающую ведение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организует </a:t>
            </a:r>
            <a:r>
              <a:rPr lang="ru-RU" dirty="0">
                <a:solidFill>
                  <a:srgbClr val="002060"/>
                </a:solidFill>
              </a:rPr>
              <a:t>и руководит работой комиссии по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распределяет обязанности участников образовательного процесса по данному направлению деятельности;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создает условия для мотивации педагогов к работе по </a:t>
            </a:r>
            <a:r>
              <a:rPr lang="ru-RU" dirty="0" smtClean="0">
                <a:solidFill>
                  <a:srgbClr val="002060"/>
                </a:solidFill>
              </a:rPr>
              <a:t>новой </a:t>
            </a:r>
            <a:r>
              <a:rPr lang="ru-RU" dirty="0">
                <a:solidFill>
                  <a:srgbClr val="002060"/>
                </a:solidFill>
              </a:rPr>
              <a:t>системе оценивания;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осуществляет общее руководство деятельностью </a:t>
            </a:r>
            <a:r>
              <a:rPr lang="ru-RU" dirty="0" smtClean="0">
                <a:solidFill>
                  <a:srgbClr val="002060"/>
                </a:solidFill>
              </a:rPr>
              <a:t>педагогического </a:t>
            </a:r>
            <a:r>
              <a:rPr lang="ru-RU" dirty="0">
                <a:solidFill>
                  <a:srgbClr val="002060"/>
                </a:solidFill>
              </a:rPr>
              <a:t>коллектива по реализации технологии ведения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в практике работы образовательного учреждения;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организует работу по реализации в практике работы школы технологии ведения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как метода оценивания индиви­дуальных достижений обучающихся;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осуществляет контроль за деятельностью педагогического коллектива по реализации технологии ведения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в </a:t>
            </a:r>
            <a:r>
              <a:rPr lang="ru-RU" dirty="0" smtClean="0">
                <a:solidFill>
                  <a:srgbClr val="002060"/>
                </a:solidFill>
              </a:rPr>
              <a:t>образовательном </a:t>
            </a:r>
            <a:r>
              <a:rPr lang="ru-RU" dirty="0">
                <a:solidFill>
                  <a:srgbClr val="002060"/>
                </a:solidFill>
              </a:rPr>
              <a:t>процессе.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643998" cy="600079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7.</a:t>
            </a:r>
            <a:r>
              <a:rPr lang="ru-RU" b="1" dirty="0">
                <a:solidFill>
                  <a:srgbClr val="C00000"/>
                </a:solidFill>
              </a:rPr>
              <a:t>4.	Комиссия по </a:t>
            </a:r>
            <a:r>
              <a:rPr lang="ru-RU" b="1" dirty="0" err="1">
                <a:solidFill>
                  <a:srgbClr val="C00000"/>
                </a:solidFill>
              </a:rPr>
              <a:t>портфолио</a:t>
            </a:r>
            <a:r>
              <a:rPr lang="ru-RU" b="1" dirty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определяет состав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, который может включать широкий набор сертификатов индивидуальных образовательных достижений, проектных и исследовательских работ, публикаций и других свидетельств учебной и творческой активности ученика;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разрабатывает структуру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, проект представления итогового документа, формы учета достижений учеников;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определяет формы взаимодействия обучающихся, учите­лей, родителей и других субъектов образовательного процесса при составлении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и его оценке;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определяет период сбора материалов для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осуществляет ранжирование сертифицированных документов;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несет ответственность за информирование всех субъектов образовательного процесса об установленных в образовательной сети формах, задачах и возможностях индивидуальной накопи­тельной оценки;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выставляет баллы по различным видам деятельности и под­водит </a:t>
            </a:r>
            <a:r>
              <a:rPr lang="ru-RU" b="1" dirty="0">
                <a:solidFill>
                  <a:srgbClr val="002060"/>
                </a:solidFill>
              </a:rPr>
              <a:t>итоговый балл </a:t>
            </a:r>
            <a:r>
              <a:rPr lang="ru-RU" b="1" dirty="0" err="1">
                <a:solidFill>
                  <a:srgbClr val="002060"/>
                </a:solidFill>
              </a:rPr>
              <a:t>портфолио</a:t>
            </a:r>
            <a:r>
              <a:rPr lang="ru-RU" b="1" dirty="0">
                <a:solidFill>
                  <a:srgbClr val="002060"/>
                </a:solidFill>
              </a:rPr>
              <a:t>;</a:t>
            </a:r>
            <a:endParaRPr lang="ru-RU" dirty="0">
              <a:solidFill>
                <a:srgbClr val="002060"/>
              </a:solidFill>
            </a:endParaRP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разрабатывает проект итогового документа по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, дополняющего аттестат.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28654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7.5.</a:t>
            </a:r>
            <a:r>
              <a:rPr lang="ru-RU" dirty="0">
                <a:solidFill>
                  <a:srgbClr val="C00000"/>
                </a:solidFill>
              </a:rPr>
              <a:t>	</a:t>
            </a:r>
            <a:r>
              <a:rPr lang="ru-RU" b="1" dirty="0">
                <a:solidFill>
                  <a:srgbClr val="C00000"/>
                </a:solidFill>
              </a:rPr>
              <a:t>Классный руководитель: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ru-RU" dirty="0">
                <a:solidFill>
                  <a:srgbClr val="002060"/>
                </a:solidFill>
              </a:rPr>
              <a:t>оказывает помощь обучающимся в процессе формирования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проводит информационную, консультативную, диагности­ческую работу с обучающимися и их родителями по формиро­ванию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осуществляет посредническую функцию между </a:t>
            </a:r>
            <a:r>
              <a:rPr lang="ru-RU" dirty="0" smtClean="0">
                <a:solidFill>
                  <a:srgbClr val="002060"/>
                </a:solidFill>
              </a:rPr>
              <a:t>обучающимися </a:t>
            </a:r>
            <a:r>
              <a:rPr lang="ru-RU" dirty="0">
                <a:solidFill>
                  <a:srgbClr val="002060"/>
                </a:solidFill>
              </a:rPr>
              <a:t>и учителями-предметниками, педагогами </a:t>
            </a:r>
            <a:r>
              <a:rPr lang="ru-RU" dirty="0" smtClean="0">
                <a:solidFill>
                  <a:srgbClr val="002060"/>
                </a:solidFill>
              </a:rPr>
              <a:t>дополнительного </a:t>
            </a:r>
            <a:r>
              <a:rPr lang="ru-RU" dirty="0">
                <a:solidFill>
                  <a:srgbClr val="002060"/>
                </a:solidFill>
              </a:rPr>
              <a:t>образования, представителями социума в целях </a:t>
            </a:r>
            <a:r>
              <a:rPr lang="ru-RU" dirty="0" smtClean="0">
                <a:solidFill>
                  <a:srgbClr val="002060"/>
                </a:solidFill>
              </a:rPr>
              <a:t>пополнения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осуществляет контроль за наполняемостью и </a:t>
            </a:r>
            <a:r>
              <a:rPr lang="ru-RU" dirty="0" smtClean="0">
                <a:solidFill>
                  <a:srgbClr val="002060"/>
                </a:solidFill>
              </a:rPr>
              <a:t>правильностью </a:t>
            </a:r>
            <a:r>
              <a:rPr lang="ru-RU" dirty="0">
                <a:solidFill>
                  <a:srgbClr val="002060"/>
                </a:solidFill>
              </a:rPr>
              <a:t>заполнения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обеспечивает обучающихся необходимыми формами, блан­ками, рекомендациями;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оформляет итоговые документы, табель успеваемости;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организует воспитательную работу с обучающимися, </a:t>
            </a:r>
            <a:r>
              <a:rPr lang="ru-RU" dirty="0" smtClean="0">
                <a:solidFill>
                  <a:srgbClr val="002060"/>
                </a:solidFill>
              </a:rPr>
              <a:t>направленную </a:t>
            </a:r>
            <a:r>
              <a:rPr lang="ru-RU" dirty="0">
                <a:solidFill>
                  <a:srgbClr val="002060"/>
                </a:solidFill>
              </a:rPr>
              <a:t>на личностное и профессиональное самоопределение.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72518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7.6.	Учителя-предметники, педагоги дополнительного образования:</a:t>
            </a:r>
            <a:endParaRPr lang="ru-RU" dirty="0">
              <a:solidFill>
                <a:srgbClr val="C00000"/>
              </a:solidFill>
            </a:endParaRP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проводят информационную работу с обучающимися и их родителями по формированию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предоставляют обучающимся место деятельности для на­копления материалов в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организуют проведение олимпиад, конкурсов, конферен­ций по предмету или образовательной области, изучение обуча­ющимися элективных и факультативных курсов;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разрабатывают и внедряют систему поощрений за урочную и внеурочную деятельность по предмету или образовательной области;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проводят экспертизу представленных работ по предмету;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пишут рецензии, отзывы на учебные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7.7</a:t>
            </a:r>
            <a:r>
              <a:rPr lang="ru-RU" b="1" dirty="0">
                <a:solidFill>
                  <a:srgbClr val="C00000"/>
                </a:solidFill>
              </a:rPr>
              <a:t>.	Педагог-психолог, социальный педагог:</a:t>
            </a:r>
            <a:endParaRPr lang="ru-RU" dirty="0">
              <a:solidFill>
                <a:srgbClr val="C00000"/>
              </a:solidFill>
            </a:endParaRP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проводят индивидуальную психодиагностику;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ведут коррекционно-развивающую и консультативную </a:t>
            </a:r>
            <a:r>
              <a:rPr lang="ru-RU" dirty="0" smtClean="0">
                <a:solidFill>
                  <a:srgbClr val="002060"/>
                </a:solidFill>
              </a:rPr>
              <a:t>работу.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715436" cy="607223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7.8.	Участие и информация о присвоении призовых мест в конкурсах, олимпиадах, конференциях, соревнованиях должны быть подтверждены документально (грамоты, дипломы, свидетельства, удостоверения и т. д.).</a:t>
            </a:r>
          </a:p>
          <a:p>
            <a:pPr lvl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7.9.    Оценка результатов деятельности обучающихся осуществляется в соответствии со шкалой баллов </a:t>
            </a:r>
            <a:r>
              <a:rPr lang="ru-RU" dirty="0" err="1" smtClean="0">
                <a:solidFill>
                  <a:srgbClr val="002060"/>
                </a:solidFill>
              </a:rPr>
              <a:t>портфолио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7.10. Итоговый </a:t>
            </a:r>
            <a:r>
              <a:rPr lang="ru-RU" b="1" dirty="0">
                <a:solidFill>
                  <a:srgbClr val="002060"/>
                </a:solidFill>
              </a:rPr>
              <a:t>балл </a:t>
            </a:r>
            <a:r>
              <a:rPr lang="ru-RU" b="1" dirty="0" err="1">
                <a:solidFill>
                  <a:srgbClr val="002060"/>
                </a:solidFill>
              </a:rPr>
              <a:t>портфолио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по результатам обучения на соответствующей ступени образования определяется как </a:t>
            </a:r>
            <a:r>
              <a:rPr lang="ru-RU" b="1" dirty="0" smtClean="0">
                <a:solidFill>
                  <a:srgbClr val="002060"/>
                </a:solidFill>
              </a:rPr>
              <a:t>совокупный </a:t>
            </a:r>
            <a:r>
              <a:rPr lang="ru-RU" b="1" dirty="0">
                <a:solidFill>
                  <a:srgbClr val="002060"/>
                </a:solidFill>
              </a:rPr>
              <a:t>балл по всем видам деятельности обучающегося.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rgbClr val="002060"/>
                </a:solidFill>
              </a:rPr>
              <a:t>7.11. На основании итогового балла составляется рейтинг выпускников на ступени начального общего образования обра­зовательного учреждения.</a:t>
            </a:r>
          </a:p>
          <a:p>
            <a:pPr algn="just">
              <a:buNone/>
            </a:pP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 algn="just">
              <a:buNone/>
            </a:pP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Документация классного руководителя: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анализ </a:t>
            </a:r>
            <a:r>
              <a:rPr lang="ru-RU" dirty="0">
                <a:solidFill>
                  <a:srgbClr val="002060"/>
                </a:solidFill>
              </a:rPr>
              <a:t>работы за прошлый учебный год и рабочая образовательная программа классного руководителя;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номенклатура </a:t>
            </a:r>
            <a:r>
              <a:rPr lang="ru-RU" dirty="0">
                <a:solidFill>
                  <a:srgbClr val="002060"/>
                </a:solidFill>
              </a:rPr>
              <a:t>дел классного руководителя;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протоколы </a:t>
            </a:r>
            <a:r>
              <a:rPr lang="ru-RU" dirty="0">
                <a:solidFill>
                  <a:srgbClr val="002060"/>
                </a:solidFill>
              </a:rPr>
              <a:t>заседаний родительского комитета и родительских собраний, материалы для их подготовки.</a:t>
            </a:r>
          </a:p>
          <a:p>
            <a:r>
              <a:rPr lang="ru-RU" dirty="0">
                <a:solidFill>
                  <a:srgbClr val="002060"/>
                </a:solidFill>
              </a:rPr>
              <a:t>6.1.	Анализ воспитательной работы за прошлый учебный год;</a:t>
            </a:r>
          </a:p>
          <a:p>
            <a:r>
              <a:rPr lang="ru-RU" dirty="0">
                <a:solidFill>
                  <a:srgbClr val="002060"/>
                </a:solidFill>
              </a:rPr>
              <a:t>6.2.	Примерная структура рабочей образовательной программы классного руководителя: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ПОЛОЖЕНИЕ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о портфолио класса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Цели и задачи ведения </a:t>
            </a:r>
            <a:r>
              <a:rPr lang="ru-RU" sz="2700" b="1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700" b="1" dirty="0" smtClean="0">
                <a:solidFill>
                  <a:srgbClr val="FF0000"/>
                </a:solidFill>
              </a:rPr>
              <a:t> класса.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35785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Цель </a:t>
            </a:r>
            <a:r>
              <a:rPr lang="ru-RU" dirty="0">
                <a:solidFill>
                  <a:srgbClr val="002060"/>
                </a:solidFill>
              </a:rPr>
              <a:t>ведения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класса - повышение активно­сти обучающихся в учебной и внеурочной деятельности, уровня осознания ими своих возможностей, введение эффективной формы оценивания достижений коллектива класса.</a:t>
            </a:r>
          </a:p>
          <a:p>
            <a:pPr lvl="0" algn="just"/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помогает решать следующие педагогические задачи: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поддерживать </a:t>
            </a:r>
            <a:r>
              <a:rPr lang="ru-RU" dirty="0">
                <a:solidFill>
                  <a:srgbClr val="002060"/>
                </a:solidFill>
              </a:rPr>
              <a:t>высокую учебную мотивацию школьников;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поощрять </a:t>
            </a:r>
            <a:r>
              <a:rPr lang="ru-RU" dirty="0">
                <a:solidFill>
                  <a:srgbClr val="002060"/>
                </a:solidFill>
              </a:rPr>
              <a:t>их активность и самостоятельность, расширять возможности обучения и самообучения;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развивать навыки рефлексивной и оценочной (</a:t>
            </a:r>
            <a:r>
              <a:rPr lang="ru-RU" dirty="0" err="1">
                <a:solidFill>
                  <a:srgbClr val="002060"/>
                </a:solidFill>
              </a:rPr>
              <a:t>самооценоч­ной</a:t>
            </a:r>
            <a:r>
              <a:rPr lang="ru-RU" dirty="0">
                <a:solidFill>
                  <a:srgbClr val="002060"/>
                </a:solidFill>
              </a:rPr>
              <a:t>) деятельности обучающихся;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формировать умение учиться - ставить перед собой кон­кретные цели, планировать и организовывать собственную учеб­ную и внеурочную деятельность;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закладывать дополнительные предпосылки и возможности для успешной социализации учащихся;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укреплять систему общешкольного самоуправления;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способствовать </a:t>
            </a:r>
            <a:r>
              <a:rPr lang="ru-RU" dirty="0">
                <a:solidFill>
                  <a:srgbClr val="002060"/>
                </a:solidFill>
              </a:rPr>
              <a:t>формированию ученических коллективов. 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Порядок формирования </a:t>
            </a:r>
            <a:r>
              <a:rPr lang="ru-RU" b="1" dirty="0" err="1" smtClean="0">
                <a:solidFill>
                  <a:srgbClr val="FF0000"/>
                </a:solidFill>
              </a:rPr>
              <a:t>портфолио</a:t>
            </a:r>
            <a:r>
              <a:rPr lang="ru-RU" b="1" dirty="0" smtClean="0">
                <a:solidFill>
                  <a:srgbClr val="FF0000"/>
                </a:solidFill>
              </a:rPr>
              <a:t> класса.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472518" cy="49720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 algn="just"/>
            <a:r>
              <a:rPr lang="ru-RU" dirty="0">
                <a:solidFill>
                  <a:srgbClr val="002060"/>
                </a:solidFill>
              </a:rPr>
              <a:t>3.1.	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класса может формироваться в двух вариантах: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как набор письменных и фотоматериалов, объединенных в одном «кейсе» (папке);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«электронное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» - комплект электронных доку­ментов и материалов.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3.2.	Период сбора и накопления материала - с 1 по 11 класс.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3.3. Учет документов, входящих в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класса, </a:t>
            </a:r>
            <a:r>
              <a:rPr lang="ru-RU" dirty="0" smtClean="0">
                <a:solidFill>
                  <a:srgbClr val="002060"/>
                </a:solidFill>
              </a:rPr>
              <a:t>производится </a:t>
            </a:r>
            <a:r>
              <a:rPr lang="ru-RU" dirty="0">
                <a:solidFill>
                  <a:srgbClr val="002060"/>
                </a:solidFill>
              </a:rPr>
              <a:t>классным руководителем. Оформление и подбор </a:t>
            </a:r>
            <a:r>
              <a:rPr lang="ru-RU" dirty="0" smtClean="0">
                <a:solidFill>
                  <a:srgbClr val="002060"/>
                </a:solidFill>
              </a:rPr>
              <a:t>документов </a:t>
            </a:r>
            <a:r>
              <a:rPr lang="ru-RU" dirty="0">
                <a:solidFill>
                  <a:srgbClr val="002060"/>
                </a:solidFill>
              </a:rPr>
              <a:t>осуществляется активом класса и родительским </a:t>
            </a:r>
            <a:r>
              <a:rPr lang="ru-RU" dirty="0" smtClean="0">
                <a:solidFill>
                  <a:srgbClr val="002060"/>
                </a:solidFill>
              </a:rPr>
              <a:t>комитетом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Структура </a:t>
            </a:r>
            <a:r>
              <a:rPr lang="ru-RU" b="1" dirty="0" err="1" smtClean="0">
                <a:solidFill>
                  <a:srgbClr val="FF0000"/>
                </a:solidFill>
              </a:rPr>
              <a:t>портфолио</a:t>
            </a:r>
            <a:r>
              <a:rPr lang="ru-RU" b="1" dirty="0" smtClean="0">
                <a:solidFill>
                  <a:srgbClr val="FF0000"/>
                </a:solidFill>
              </a:rPr>
              <a:t> класса.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>
                <a:solidFill>
                  <a:srgbClr val="00B050"/>
                </a:solidFill>
              </a:rPr>
              <a:t>Портфолио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rgbClr val="00B050"/>
                </a:solidFill>
              </a:rPr>
              <a:t>класса состоит из следующих блоков: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</a:rPr>
              <a:t>1 блок </a:t>
            </a:r>
            <a:r>
              <a:rPr lang="ru-RU" dirty="0">
                <a:solidFill>
                  <a:srgbClr val="FF0000"/>
                </a:solidFill>
              </a:rPr>
              <a:t>«Это наш класс» </a:t>
            </a:r>
            <a:r>
              <a:rPr lang="ru-RU" dirty="0">
                <a:solidFill>
                  <a:srgbClr val="002060"/>
                </a:solidFill>
              </a:rPr>
              <a:t>- визитка класса (общая фотогра­фия по годам обучения, история создания и развития); социаль­ный паспорт класса;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</a:rPr>
              <a:t>2 блок </a:t>
            </a:r>
            <a:r>
              <a:rPr lang="ru-RU" dirty="0">
                <a:solidFill>
                  <a:srgbClr val="FF0000"/>
                </a:solidFill>
              </a:rPr>
              <a:t>«Мы - ученики» </a:t>
            </a:r>
            <a:r>
              <a:rPr lang="ru-RU" dirty="0">
                <a:solidFill>
                  <a:srgbClr val="002060"/>
                </a:solidFill>
              </a:rPr>
              <a:t>- образовательные достижения класса, расписание уроков, педагоги класса, участие в олимпиа­дах и т. п.;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</a:rPr>
              <a:t>3 блок </a:t>
            </a:r>
            <a:r>
              <a:rPr lang="ru-RU" dirty="0">
                <a:solidFill>
                  <a:srgbClr val="FF0000"/>
                </a:solidFill>
              </a:rPr>
              <a:t>«Внеурочная деятельность» </a:t>
            </a:r>
            <a:r>
              <a:rPr lang="ru-RU" dirty="0">
                <a:solidFill>
                  <a:srgbClr val="002060"/>
                </a:solidFill>
              </a:rPr>
              <a:t>- занятость в кружках, секциях, проекты внеурочных занятий, индивидуальные </a:t>
            </a:r>
            <a:r>
              <a:rPr lang="ru-RU" dirty="0" smtClean="0">
                <a:solidFill>
                  <a:srgbClr val="002060"/>
                </a:solidFill>
              </a:rPr>
              <a:t>увлечения </a:t>
            </a:r>
            <a:r>
              <a:rPr lang="ru-RU" dirty="0">
                <a:solidFill>
                  <a:srgbClr val="002060"/>
                </a:solidFill>
              </a:rPr>
              <a:t>(хобби) обучающихся и т. п.;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</a:rPr>
              <a:t>4 блок </a:t>
            </a:r>
            <a:r>
              <a:rPr lang="ru-RU" dirty="0">
                <a:solidFill>
                  <a:srgbClr val="FF0000"/>
                </a:solidFill>
              </a:rPr>
              <a:t>«Мы - активисты» </a:t>
            </a:r>
            <a:r>
              <a:rPr lang="ru-RU" dirty="0">
                <a:solidFill>
                  <a:srgbClr val="002060"/>
                </a:solidFill>
              </a:rPr>
              <a:t>- структура классного само­управления, участие в общешкольном самоуправлении, план работы, </a:t>
            </a:r>
            <a:r>
              <a:rPr lang="ru-RU" dirty="0" err="1">
                <a:solidFill>
                  <a:srgbClr val="002060"/>
                </a:solidFill>
              </a:rPr>
              <a:t>фотоотчеты</a:t>
            </a:r>
            <a:r>
              <a:rPr lang="ru-RU" dirty="0">
                <a:solidFill>
                  <a:srgbClr val="002060"/>
                </a:solidFill>
              </a:rPr>
              <a:t> проведенных мероприятий, грамоты и дипломы класса и отдельных обучающихся и т. п.;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5  блок </a:t>
            </a:r>
            <a:r>
              <a:rPr lang="ru-RU" dirty="0">
                <a:solidFill>
                  <a:srgbClr val="FF0000"/>
                </a:solidFill>
              </a:rPr>
              <a:t>«Мы - разные» </a:t>
            </a:r>
            <a:r>
              <a:rPr lang="ru-RU" dirty="0">
                <a:solidFill>
                  <a:srgbClr val="002060"/>
                </a:solidFill>
              </a:rPr>
              <a:t>- творческие работы обучающихся.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Оценка </a:t>
            </a:r>
            <a:r>
              <a:rPr lang="ru-RU" b="1" dirty="0" err="1" smtClean="0">
                <a:solidFill>
                  <a:srgbClr val="FF0000"/>
                </a:solidFill>
              </a:rPr>
              <a:t>портфолио</a:t>
            </a:r>
            <a:r>
              <a:rPr lang="ru-RU" b="1" dirty="0" smtClean="0">
                <a:solidFill>
                  <a:srgbClr val="FF0000"/>
                </a:solidFill>
              </a:rPr>
              <a:t> класса.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214974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Для </a:t>
            </a:r>
            <a:r>
              <a:rPr lang="ru-RU" dirty="0">
                <a:solidFill>
                  <a:srgbClr val="002060"/>
                </a:solidFill>
              </a:rPr>
              <a:t>оценки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класса создается экспертная </a:t>
            </a:r>
            <a:r>
              <a:rPr lang="ru-RU" dirty="0" smtClean="0">
                <a:solidFill>
                  <a:srgbClr val="002060"/>
                </a:solidFill>
              </a:rPr>
              <a:t>комиссия </a:t>
            </a:r>
            <a:r>
              <a:rPr lang="ru-RU" dirty="0">
                <a:solidFill>
                  <a:srgbClr val="002060"/>
                </a:solidFill>
              </a:rPr>
              <a:t>в составе: заместителя директора по </a:t>
            </a:r>
            <a:r>
              <a:rPr lang="en-US" dirty="0">
                <a:solidFill>
                  <a:srgbClr val="002060"/>
                </a:solidFill>
              </a:rPr>
              <a:t>BP</a:t>
            </a:r>
            <a:r>
              <a:rPr lang="ru-RU" dirty="0">
                <a:solidFill>
                  <a:srgbClr val="002060"/>
                </a:solidFill>
              </a:rPr>
              <a:t>, педагога-организатора, представителя родительского комитета школы, членов органа школьного самоуправления (по одному человеку от класса).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Оценка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осуществляется 2 раза в год: в </a:t>
            </a:r>
            <a:r>
              <a:rPr lang="ru-RU" dirty="0" smtClean="0">
                <a:solidFill>
                  <a:srgbClr val="002060"/>
                </a:solidFill>
              </a:rPr>
              <a:t>первом </a:t>
            </a:r>
            <a:r>
              <a:rPr lang="ru-RU" dirty="0">
                <a:solidFill>
                  <a:srgbClr val="002060"/>
                </a:solidFill>
              </a:rPr>
              <a:t>и во втором полугодии учебного года.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Критериями оценки являются: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степень </a:t>
            </a:r>
            <a:r>
              <a:rPr lang="ru-RU" dirty="0" err="1">
                <a:solidFill>
                  <a:srgbClr val="002060"/>
                </a:solidFill>
              </a:rPr>
              <a:t>накопляемости</a:t>
            </a:r>
            <a:r>
              <a:rPr lang="ru-RU" dirty="0">
                <a:solidFill>
                  <a:srgbClr val="002060"/>
                </a:solidFill>
              </a:rPr>
              <a:t> материалов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степень </a:t>
            </a:r>
            <a:r>
              <a:rPr lang="ru-RU" dirty="0" err="1">
                <a:solidFill>
                  <a:srgbClr val="002060"/>
                </a:solidFill>
              </a:rPr>
              <a:t>обновляемости</a:t>
            </a:r>
            <a:r>
              <a:rPr lang="ru-RU" dirty="0">
                <a:solidFill>
                  <a:srgbClr val="002060"/>
                </a:solidFill>
              </a:rPr>
              <a:t>  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(дополнение новыми </a:t>
            </a:r>
            <a:r>
              <a:rPr lang="ru-RU" dirty="0" smtClean="0">
                <a:solidFill>
                  <a:srgbClr val="002060"/>
                </a:solidFill>
              </a:rPr>
              <a:t>материалами</a:t>
            </a:r>
            <a:r>
              <a:rPr lang="ru-RU" dirty="0">
                <a:solidFill>
                  <a:srgbClr val="002060"/>
                </a:solidFill>
              </a:rPr>
              <a:t>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творческий подход к оформлению.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Оценка </a:t>
            </a:r>
            <a:r>
              <a:rPr lang="ru-RU" dirty="0" err="1">
                <a:solidFill>
                  <a:srgbClr val="002060"/>
                </a:solidFill>
              </a:rPr>
              <a:t>портфолио</a:t>
            </a:r>
            <a:r>
              <a:rPr lang="ru-RU" dirty="0">
                <a:solidFill>
                  <a:srgbClr val="002060"/>
                </a:solidFill>
              </a:rPr>
              <a:t> класса учитывается при подведении итогов конкурса </a:t>
            </a:r>
            <a:r>
              <a:rPr lang="ru-RU" dirty="0">
                <a:solidFill>
                  <a:srgbClr val="00B050"/>
                </a:solidFill>
              </a:rPr>
              <a:t>«Лучший класс года».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Программа воспитания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Актуальность:</a:t>
            </a: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проблемы развития профессиональной компетентности классного руководителя связаны с новыми </a:t>
            </a:r>
            <a:r>
              <a:rPr lang="ru-RU" b="1" dirty="0">
                <a:solidFill>
                  <a:srgbClr val="0070C0"/>
                </a:solidFill>
              </a:rPr>
              <a:t>задачами воспитания в современных условиях:</a:t>
            </a:r>
            <a:endParaRPr lang="ru-RU" dirty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ru-RU" dirty="0"/>
              <a:t>- </a:t>
            </a:r>
            <a:r>
              <a:rPr lang="ru-RU" dirty="0">
                <a:solidFill>
                  <a:srgbClr val="0070C0"/>
                </a:solidFill>
              </a:rPr>
              <a:t>приобщение классных руководителей  и воспитанников к ценностям гуманитарной культуры, духовности и нравственности;</a:t>
            </a:r>
          </a:p>
          <a:p>
            <a:pPr algn="just">
              <a:buNone/>
            </a:pPr>
            <a:r>
              <a:rPr lang="ru-RU" dirty="0">
                <a:solidFill>
                  <a:srgbClr val="0070C0"/>
                </a:solidFill>
              </a:rPr>
              <a:t>- создание условий для развития ребенка как субъекта культуры и собственного жизнетворчества;</a:t>
            </a:r>
          </a:p>
          <a:p>
            <a:pPr algn="just">
              <a:buNone/>
            </a:pPr>
            <a:r>
              <a:rPr lang="ru-RU" dirty="0">
                <a:solidFill>
                  <a:srgbClr val="0070C0"/>
                </a:solidFill>
              </a:rPr>
              <a:t>- оказание помощи ребенку в развитии творческого потенциала, склонностей, способностей и жизненном самоопределении;</a:t>
            </a:r>
          </a:p>
          <a:p>
            <a:pPr algn="just">
              <a:buNone/>
            </a:pPr>
            <a:r>
              <a:rPr lang="ru-RU" dirty="0">
                <a:solidFill>
                  <a:srgbClr val="0070C0"/>
                </a:solidFill>
              </a:rPr>
              <a:t>- социальная защита и охрана детства, жизни и здоровья детей.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Педагогическая компетентность направлена на реализацию личностных качеств специалиста, позволяющих ему свободно ориентироваться в динамично меняющемся социуме, в вопросах своей профессиональной деятельности, максимально раскрывая свои личностные качества, адаптируясь к запросам современного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329642" cy="6000792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Нормативно-правовая компетентность:</a:t>
            </a:r>
            <a:endParaRPr lang="ru-RU" dirty="0">
              <a:solidFill>
                <a:srgbClr val="FF0000"/>
              </a:solidFill>
            </a:endParaRP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знание законодательства о современном образовании;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нормативно-правовое обеспечение профессиональной деятельности классного руководителя;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умение применять правовую базу о защите детства;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применение законодательных актов, определяющих содержание воспитания.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072230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Аналитическая компетентность</a:t>
            </a:r>
            <a:r>
              <a:rPr lang="ru-RU" dirty="0"/>
              <a:t> </a:t>
            </a:r>
            <a:r>
              <a:rPr lang="ru-RU" dirty="0">
                <a:solidFill>
                  <a:srgbClr val="002060"/>
                </a:solidFill>
              </a:rPr>
              <a:t>позволяет классному руководителю принимать эффективные решения конкретных задач в воспитательной работе: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овладение методом научного исследования явлений и процессов классной воспитательной работы;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разработка методик изучения учащихся (образовательный статус, уровень воспитания, творческие предпочтения, организация свободного времени);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обучение анализу конкретных воспитательных ситуаций и выработке конкретных решений;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разработка научно-методических принципов системного анализа состояния и перспектив развития воспитательной работы в классе;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проектирование содержания мониторинга изучения актуальных проблем личностного развития детей в едином воспитательном пространстве.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1)	</a:t>
            </a:r>
            <a:r>
              <a:rPr lang="ru-RU" i="1" dirty="0">
                <a:solidFill>
                  <a:srgbClr val="002060"/>
                </a:solidFill>
              </a:rPr>
              <a:t>титульный лист </a:t>
            </a:r>
            <a:r>
              <a:rPr lang="ru-RU" dirty="0">
                <a:solidFill>
                  <a:srgbClr val="002060"/>
                </a:solidFill>
              </a:rPr>
              <a:t>должен содержать: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наименование образовательного учреждения;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название программы;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указание параллели класса (возраста детей); 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сроки реализации образовательной программы;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Ф. И. О. учителя;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гриф утверждения программы (с указанием даты и номера приказа руководителя образовательного учреждения);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год составления программы;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86808" cy="6143668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Компетентность </a:t>
            </a:r>
            <a:r>
              <a:rPr lang="ru-RU" b="1" i="1" dirty="0" err="1">
                <a:solidFill>
                  <a:srgbClr val="FF0000"/>
                </a:solidFill>
              </a:rPr>
              <a:t>здоровьесбережения</a:t>
            </a:r>
            <a:r>
              <a:rPr lang="ru-RU" dirty="0">
                <a:solidFill>
                  <a:srgbClr val="002060"/>
                </a:solidFill>
              </a:rPr>
              <a:t> направлена на изучение физического и психического здоровья учащихся класса, разработку совместно с администрацией школы программ развития и коррекции здоровья детей в учебной и </a:t>
            </a:r>
            <a:r>
              <a:rPr lang="ru-RU" dirty="0" err="1">
                <a:solidFill>
                  <a:srgbClr val="002060"/>
                </a:solidFill>
              </a:rPr>
              <a:t>внеучебной</a:t>
            </a:r>
            <a:r>
              <a:rPr lang="ru-RU" dirty="0">
                <a:solidFill>
                  <a:srgbClr val="002060"/>
                </a:solidFill>
              </a:rPr>
              <a:t> деятельности.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разработка методического инструментария активных форм развития и сохранения физического здоровья детей (соревнования, экскурсии, походы, спортивные праздники, олимпийские игры и т.д.);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определение долговременных задач развития здорового образа жизни в </a:t>
            </a:r>
            <a:r>
              <a:rPr lang="ru-RU" dirty="0" err="1">
                <a:solidFill>
                  <a:srgbClr val="002060"/>
                </a:solidFill>
              </a:rPr>
              <a:t>социоприродной</a:t>
            </a:r>
            <a:r>
              <a:rPr lang="ru-RU" dirty="0">
                <a:solidFill>
                  <a:srgbClr val="002060"/>
                </a:solidFill>
              </a:rPr>
              <a:t> среде;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овладение технологиями просвещения учащихся класса в области личной гигиены, антиалкогольной и антиникотиновой пропаганды, разъяснение последствий наркомании и </a:t>
            </a:r>
            <a:r>
              <a:rPr lang="ru-RU" dirty="0" err="1">
                <a:solidFill>
                  <a:srgbClr val="002060"/>
                </a:solidFill>
              </a:rPr>
              <a:t>СПИДа</a:t>
            </a:r>
            <a:r>
              <a:rPr lang="ru-RU" dirty="0">
                <a:solidFill>
                  <a:srgbClr val="002060"/>
                </a:solidFill>
              </a:rPr>
              <a:t> для человеческого организма;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подготовка диагностических материалов по проблемам соблюдения санитарно-гигиенических требований к уроку, организации учебной деятельности, укрепление здоровья в свободное время.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err="1">
                <a:solidFill>
                  <a:srgbClr val="FF0000"/>
                </a:solidFill>
              </a:rPr>
              <a:t>Социокультурная</a:t>
            </a:r>
            <a:r>
              <a:rPr lang="ru-RU" b="1" i="1" dirty="0">
                <a:solidFill>
                  <a:srgbClr val="FF0000"/>
                </a:solidFill>
              </a:rPr>
              <a:t> компетентность</a:t>
            </a:r>
            <a:r>
              <a:rPr lang="ru-RU" b="1" i="1" dirty="0">
                <a:solidFill>
                  <a:srgbClr val="002060"/>
                </a:solidFill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> направлена на организацию разнообразной деятельности в области в области культуры и свободного времени учащихся.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изучение технологии потребностей, интересов и желаний ребят в организации и проведении внеклассных мероприятий;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сохранение и обогащение опыта культурной деятельности народов России;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обеспечение развития детской личности на ценностях, нормах и традициях российской культуры;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организация развития способностей и потребностей юношества в свободное время;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разработка системы освоения детьми природной среды.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6215106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solidFill>
                  <a:srgbClr val="C00000"/>
                </a:solidFill>
              </a:rPr>
              <a:t>Социально-педагогическая компетентность</a:t>
            </a:r>
            <a:r>
              <a:rPr lang="ru-RU" dirty="0">
                <a:solidFill>
                  <a:srgbClr val="002060"/>
                </a:solidFill>
              </a:rPr>
              <a:t> реализуется на основе создания опыта взаимодействия классных руководителей, социальных педагогов и школьных психологов: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поддержание партнерских отношений с семьей ребенка, совместное решение детских проблем;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насыщение воспитательным содержанием социальной среды, оказывающей решающее воздействие на развитие детской личности;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формирование социально-психологического климата, способствующего продуктивной совместной деятельности и всестороннему развитию подростков в детском коллективе;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овладение формами и методами обучения детей различным видам социальной деятельности и межличностного взаимодействия;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знание государственных и законодательных мер, направленных на охрану прав детской личности, ее общественных, образовательных и воспитательных интересов;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</a:rPr>
              <a:t>изучение этики общественной жизни, прав и обязанностей юношества в обществе.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329642" cy="6072230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Цель:</a:t>
            </a:r>
            <a:r>
              <a:rPr lang="ru-RU" dirty="0">
                <a:solidFill>
                  <a:srgbClr val="FF0000"/>
                </a:solidFill>
              </a:rPr>
              <a:t>  </a:t>
            </a:r>
            <a:r>
              <a:rPr lang="ru-RU" dirty="0">
                <a:solidFill>
                  <a:srgbClr val="002060"/>
                </a:solidFill>
              </a:rPr>
              <a:t>формирование нового поколения классных руководителей, отвечающих в своей работе современным методическим рекомендациям, разработана программа повышения квалификации классных руководителей.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Данная </a:t>
            </a:r>
            <a:r>
              <a:rPr lang="ru-RU" dirty="0">
                <a:solidFill>
                  <a:srgbClr val="002060"/>
                </a:solidFill>
              </a:rPr>
              <a:t>программа  предполагает реализацию комплекса действий, нацеленных на совершенствование организационно-методических механизмов функционирования эффективных воспитательных систем;  формирование кадрового ресурса с высоким уровнем методической культуры классного руководителя; разработку системы оценки качества воспитания с учетом социального заказа семьи, общества, государства.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72518" cy="535785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развитие </a:t>
            </a:r>
            <a:r>
              <a:rPr lang="ru-RU" dirty="0">
                <a:solidFill>
                  <a:srgbClr val="002060"/>
                </a:solidFill>
              </a:rPr>
              <a:t>потребности в приобретении необходимых умений и навыков, направленных на формирование </a:t>
            </a:r>
            <a:r>
              <a:rPr lang="ru-RU" dirty="0" err="1">
                <a:solidFill>
                  <a:srgbClr val="002060"/>
                </a:solidFill>
              </a:rPr>
              <a:t>компетентностной</a:t>
            </a:r>
            <a:r>
              <a:rPr lang="ru-RU" dirty="0">
                <a:solidFill>
                  <a:srgbClr val="002060"/>
                </a:solidFill>
              </a:rPr>
              <a:t> готовности педагогов к реализации деятельности классного руководителя;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совершенствование </a:t>
            </a:r>
            <a:r>
              <a:rPr lang="ru-RU" dirty="0">
                <a:solidFill>
                  <a:srgbClr val="002060"/>
                </a:solidFill>
              </a:rPr>
              <a:t>системы мониторинга, в том числе критерии и индикаторы   качества воспитательной работы в школе в целом и деятельности классного руководителя в частности.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повышение </a:t>
            </a:r>
            <a:r>
              <a:rPr lang="ru-RU" dirty="0">
                <a:solidFill>
                  <a:srgbClr val="002060"/>
                </a:solidFill>
              </a:rPr>
              <a:t>теоретического, научно-методического уровня профессиональной подготовки классных руководителей и учителей по вопросам педагогики, психологии, теории и практики воспитательной работы.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освоение педагогами и классными руководителями инновационных педагогических технологий в воспитании и обучении.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Направления работы:</a:t>
            </a:r>
          </a:p>
          <a:p>
            <a:r>
              <a:rPr lang="ru-RU" dirty="0">
                <a:solidFill>
                  <a:srgbClr val="002060"/>
                </a:solidFill>
              </a:rPr>
              <a:t>Повышение психолого-педагогической культуры классных руководителей, педагогов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Практический</a:t>
            </a:r>
            <a:r>
              <a:rPr lang="ru-RU" u="sng" dirty="0" smtClean="0">
                <a:solidFill>
                  <a:srgbClr val="002060"/>
                </a:solidFill>
              </a:rPr>
              <a:t>   </a:t>
            </a:r>
            <a:r>
              <a:rPr lang="ru-RU" dirty="0" smtClean="0">
                <a:solidFill>
                  <a:srgbClr val="002060"/>
                </a:solidFill>
              </a:rPr>
              <a:t>блок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Обобщение и распространение </a:t>
            </a:r>
            <a:r>
              <a:rPr lang="ru-RU" dirty="0" smtClean="0">
                <a:solidFill>
                  <a:srgbClr val="002060"/>
                </a:solidFill>
              </a:rPr>
              <a:t>опыта классных руководителей. 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Исполнители: </a:t>
            </a:r>
            <a:r>
              <a:rPr lang="ru-RU" dirty="0">
                <a:solidFill>
                  <a:srgbClr val="002060"/>
                </a:solidFill>
              </a:rPr>
              <a:t>Классные руководители, педагог-психолог, социальные педагоги, родительский комитет школы.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</a:rPr>
              <a:t>Ожидаемые результаты:</a:t>
            </a:r>
            <a:endParaRPr lang="ru-RU" dirty="0">
              <a:solidFill>
                <a:srgbClr val="FF000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повышение </a:t>
            </a:r>
            <a:r>
              <a:rPr lang="ru-RU" dirty="0">
                <a:solidFill>
                  <a:srgbClr val="002060"/>
                </a:solidFill>
              </a:rPr>
              <a:t>профессиональной компетентности классных руководителей, педагогов.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разработка </a:t>
            </a:r>
            <a:r>
              <a:rPr lang="ru-RU" dirty="0">
                <a:solidFill>
                  <a:srgbClr val="002060"/>
                </a:solidFill>
              </a:rPr>
              <a:t>и использование единых критериев и показателей результативности воспитательной деятельности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создание </a:t>
            </a:r>
            <a:r>
              <a:rPr lang="ru-RU" dirty="0">
                <a:solidFill>
                  <a:srgbClr val="002060"/>
                </a:solidFill>
              </a:rPr>
              <a:t>системы воспитательной работы, отвечающей требованиям ФГОС.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1 этап – </a:t>
            </a:r>
            <a:r>
              <a:rPr lang="ru-RU" sz="2000" dirty="0" smtClean="0">
                <a:solidFill>
                  <a:srgbClr val="C00000"/>
                </a:solidFill>
              </a:rPr>
              <a:t>проектный</a:t>
            </a:r>
            <a:r>
              <a:rPr lang="ru-RU" sz="2000" dirty="0">
                <a:solidFill>
                  <a:srgbClr val="C00000"/>
                </a:solidFill>
              </a:rPr>
              <a:t/>
            </a:r>
            <a:br>
              <a:rPr lang="ru-RU" sz="2000" dirty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9" y="571481"/>
          <a:ext cx="8643997" cy="5984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870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72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9235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</a:t>
                      </a:r>
                      <a:endParaRPr lang="ru-RU" sz="16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0876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психолого-педагогической культуры классных руководителей, педагогов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Изучение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методик оценивания индивидуального развития школьника. Семинар классных руководителей.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Работа классных руководителей по темам самообразования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Изучение законодательной, нормативно-правовой базы в сфере образования. Заседания МО классных руководителей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мастерских по технологии успеха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600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6234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</a:t>
                      </a:r>
                      <a:r>
                        <a:rPr lang="ru-RU" sz="2000" baseline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методической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 классных руководителей</a:t>
                      </a:r>
                      <a:endParaRPr lang="ru-RU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создание проблемных групп: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по разработке системы образовательного взаимодействия на основе метода совместного управленческого заказа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по разработке критериев оценки и анализа внеклассного мероприятия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по разработке критериев оценки деятельности классного руководителя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по разработке единых критериев для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портфолио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ученика, класса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 разработке индивидуального плана – программы самовоспитания (самореализации) школьника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357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Распространение и обобщение педагогического опыта классных руководителей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участие в профессиональных конкурсах («классный руководитель года», конкурсах, проводимых в сети «Интернет»)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освещение работы классных руководителей в СМИ, в сети Интернет (создание личных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блогов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классных руководителей, на сайте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щколы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C00000"/>
                </a:solidFill>
              </a:rPr>
              <a:t>2 этап – </a:t>
            </a:r>
            <a:r>
              <a:rPr lang="ru-RU" sz="2200" dirty="0" smtClean="0">
                <a:solidFill>
                  <a:srgbClr val="C00000"/>
                </a:solidFill>
              </a:rPr>
              <a:t>практический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5716188"/>
        </p:xfrm>
        <a:graphic>
          <a:graphicData uri="http://schemas.openxmlformats.org/drawingml/2006/table">
            <a:tbl>
              <a:tblPr/>
              <a:tblGrid>
                <a:gridCol w="2770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68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70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9617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521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психолого-педагогической культуры классных руководителей, педагогов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индивидуальных консультаций для классных руководителей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заседание МО классных руководителей «Диагностика и анализ воспитательного процесса в школе»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практические семинары по технологиям проведения тренингов саморазвития и личностного роста.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семинар «Внедрение в воспитательный процесс современных педагогический технологий и средств воспитания»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6912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Практический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введение индивидуального плана-программы  самовоспитания (самореализации) в воспитательную систему школы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конкурс «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Портфолио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класса»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разработка теста оценки духовно-нравственного развития учащегося с применением метода независимых экспертных оценок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проведение диагностики профессиональной компетентности классных руководителей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846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Распространение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обобщение педагогического опыта классных руководителей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фестиваль достижений классных руководителей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распространение опыта классных руководителей по темам самообразования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выставка педагогических идей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solidFill>
                  <a:srgbClr val="FF0000"/>
                </a:solidFill>
              </a:rPr>
              <a:t>3 этап- обобщающий </a:t>
            </a:r>
            <a:r>
              <a:rPr lang="ru-RU" dirty="0" smtClean="0"/>
              <a:t>Издание </a:t>
            </a:r>
            <a:r>
              <a:rPr lang="ru-RU" dirty="0"/>
              <a:t>сборника методических разработок классных руководителей.</a:t>
            </a:r>
          </a:p>
          <a:p>
            <a:pPr lvl="0" algn="just"/>
            <a:r>
              <a:rPr lang="ru-RU" dirty="0"/>
              <a:t>Разработка программы воспитательной работы школы с учетом требований ФГОС</a:t>
            </a:r>
          </a:p>
          <a:p>
            <a:pPr lvl="0" algn="just"/>
            <a:r>
              <a:rPr lang="ru-RU" dirty="0"/>
              <a:t>План перспективного развития школы на основе метода совместного управленческого заказа.</a:t>
            </a:r>
          </a:p>
          <a:p>
            <a:pPr lvl="0" algn="just"/>
            <a:r>
              <a:rPr lang="ru-RU" dirty="0"/>
              <a:t>План </a:t>
            </a:r>
            <a:r>
              <a:rPr lang="ru-RU" dirty="0" smtClean="0"/>
              <a:t>МО «Оймяконский улус </a:t>
            </a:r>
            <a:r>
              <a:rPr lang="ru-RU" smtClean="0"/>
              <a:t>(район)» </a:t>
            </a:r>
            <a:r>
              <a:rPr lang="ru-RU" dirty="0"/>
              <a:t>по повышению квалификации классных руководителей, педагогов района в условиях введения </a:t>
            </a:r>
            <a:r>
              <a:rPr lang="ru-RU" dirty="0" smtClean="0"/>
              <a:t>ФГОС.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2)	</a:t>
            </a:r>
            <a:r>
              <a:rPr lang="ru-RU" i="1" dirty="0">
                <a:solidFill>
                  <a:srgbClr val="002060"/>
                </a:solidFill>
              </a:rPr>
              <a:t>пояснительная записка, </a:t>
            </a:r>
            <a:r>
              <a:rPr lang="ru-RU" dirty="0">
                <a:solidFill>
                  <a:srgbClr val="002060"/>
                </a:solidFill>
              </a:rPr>
              <a:t>в тексте которой следует указать: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какие нормативные документы используются при </a:t>
            </a:r>
            <a:r>
              <a:rPr lang="ru-RU" dirty="0" smtClean="0">
                <a:solidFill>
                  <a:srgbClr val="002060"/>
                </a:solidFill>
              </a:rPr>
              <a:t>разработке </a:t>
            </a:r>
            <a:r>
              <a:rPr lang="ru-RU" dirty="0">
                <a:solidFill>
                  <a:srgbClr val="002060"/>
                </a:solidFill>
              </a:rPr>
              <a:t>программы;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основные цели и задачи программы;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актуальность и новизна программы;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отличительные особенности данной программы;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направления </a:t>
            </a:r>
            <a:r>
              <a:rPr lang="ru-RU" dirty="0">
                <a:solidFill>
                  <a:srgbClr val="002060"/>
                </a:solidFill>
              </a:rPr>
              <a:t>работы и виды деятельности по направлениям;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ожидаемые </a:t>
            </a:r>
            <a:r>
              <a:rPr lang="ru-RU" dirty="0">
                <a:solidFill>
                  <a:srgbClr val="002060"/>
                </a:solidFill>
              </a:rPr>
              <a:t>результаты;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формы </a:t>
            </a:r>
            <a:r>
              <a:rPr lang="ru-RU" dirty="0">
                <a:solidFill>
                  <a:srgbClr val="002060"/>
                </a:solidFill>
              </a:rPr>
              <a:t>подведения итогов реализации образовательной программы;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143668"/>
          </a:xfrm>
        </p:spPr>
        <p:txBody>
          <a:bodyPr>
            <a:normAutofit/>
          </a:bodyPr>
          <a:lstStyle/>
          <a:p>
            <a:pPr lvl="0"/>
            <a:r>
              <a:rPr lang="ru-RU" i="1" dirty="0">
                <a:solidFill>
                  <a:srgbClr val="002060"/>
                </a:solidFill>
              </a:rPr>
              <a:t>календарно-тематический план, </a:t>
            </a:r>
            <a:r>
              <a:rPr lang="ru-RU" dirty="0">
                <a:solidFill>
                  <a:srgbClr val="002060"/>
                </a:solidFill>
              </a:rPr>
              <a:t>который включает в себя основное содержание всех разделов, тем и занятий с указанием времени, необходимого на их изучение;</a:t>
            </a:r>
          </a:p>
          <a:p>
            <a:pPr lvl="0"/>
            <a:r>
              <a:rPr lang="ru-RU" i="1" dirty="0">
                <a:solidFill>
                  <a:srgbClr val="002060"/>
                </a:solidFill>
              </a:rPr>
              <a:t>основное содержание всех тем: </a:t>
            </a:r>
            <a:r>
              <a:rPr lang="ru-RU" dirty="0">
                <a:solidFill>
                  <a:srgbClr val="002060"/>
                </a:solidFill>
              </a:rPr>
              <a:t>краткое описание </a:t>
            </a:r>
            <a:r>
              <a:rPr lang="ru-RU" dirty="0" smtClean="0">
                <a:solidFill>
                  <a:srgbClr val="002060"/>
                </a:solidFill>
              </a:rPr>
              <a:t>изучаемого </a:t>
            </a:r>
            <a:r>
              <a:rPr lang="ru-RU" dirty="0">
                <a:solidFill>
                  <a:srgbClr val="002060"/>
                </a:solidFill>
              </a:rPr>
              <a:t>материала;</a:t>
            </a:r>
          </a:p>
          <a:p>
            <a:pPr lvl="0"/>
            <a:r>
              <a:rPr lang="ru-RU" i="1" dirty="0">
                <a:solidFill>
                  <a:srgbClr val="002060"/>
                </a:solidFill>
              </a:rPr>
              <a:t>описание работы с родителями;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i="1" dirty="0">
                <a:solidFill>
                  <a:srgbClr val="002060"/>
                </a:solidFill>
              </a:rPr>
              <a:t>описание работы с документацией </a:t>
            </a:r>
            <a:r>
              <a:rPr lang="ru-RU" dirty="0">
                <a:solidFill>
                  <a:srgbClr val="002060"/>
                </a:solidFill>
              </a:rPr>
              <a:t>(журналом, </a:t>
            </a:r>
            <a:r>
              <a:rPr lang="ru-RU" dirty="0" smtClean="0">
                <a:solidFill>
                  <a:srgbClr val="002060"/>
                </a:solidFill>
              </a:rPr>
              <a:t>дневниками </a:t>
            </a:r>
            <a:r>
              <a:rPr lang="ru-RU" dirty="0">
                <a:solidFill>
                  <a:srgbClr val="002060"/>
                </a:solidFill>
              </a:rPr>
              <a:t>и т. п.);</a:t>
            </a:r>
          </a:p>
          <a:p>
            <a:pPr lvl="0"/>
            <a:r>
              <a:rPr lang="ru-RU" i="1" dirty="0">
                <a:solidFill>
                  <a:srgbClr val="002060"/>
                </a:solidFill>
              </a:rPr>
              <a:t>описание методического обеспечения: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dirty="0">
                <a:solidFill>
                  <a:srgbClr val="002060"/>
                </a:solidFill>
              </a:rPr>
              <a:t>обеспечение программы методическими видами </a:t>
            </a:r>
            <a:r>
              <a:rPr lang="ru-RU" dirty="0" smtClean="0">
                <a:solidFill>
                  <a:srgbClr val="002060"/>
                </a:solidFill>
              </a:rPr>
              <a:t>продукции </a:t>
            </a:r>
            <a:r>
              <a:rPr lang="ru-RU" dirty="0">
                <a:solidFill>
                  <a:srgbClr val="002060"/>
                </a:solidFill>
              </a:rPr>
              <a:t>(разработки игр, бесед, походов, экскурсий, конкурсов, конференций и т. д.);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дидактический и лекционный материалы, методики по </a:t>
            </a:r>
            <a:r>
              <a:rPr lang="ru-RU" dirty="0" smtClean="0">
                <a:solidFill>
                  <a:srgbClr val="002060"/>
                </a:solidFill>
              </a:rPr>
              <a:t>исследовательской </a:t>
            </a:r>
            <a:r>
              <a:rPr lang="ru-RU" dirty="0">
                <a:solidFill>
                  <a:srgbClr val="002060"/>
                </a:solidFill>
              </a:rPr>
              <a:t>работе, тематика опытнической или </a:t>
            </a:r>
            <a:r>
              <a:rPr lang="ru-RU" dirty="0" smtClean="0">
                <a:solidFill>
                  <a:srgbClr val="002060"/>
                </a:solidFill>
              </a:rPr>
              <a:t>исследовательской </a:t>
            </a:r>
            <a:r>
              <a:rPr lang="ru-RU" dirty="0">
                <a:solidFill>
                  <a:srgbClr val="002060"/>
                </a:solidFill>
              </a:rPr>
              <a:t>работы и т. д.;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>
                <a:solidFill>
                  <a:srgbClr val="002060"/>
                </a:solidFill>
              </a:rPr>
              <a:t>список литературы;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i="1" dirty="0">
                <a:solidFill>
                  <a:srgbClr val="002060"/>
                </a:solidFill>
              </a:rPr>
              <a:t>приложения: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-	мониторинг образовательных результатов;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диагностические методики; техническое оснащении занятий;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взаимодействие с социальными партнерами и т. 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6.3. </a:t>
            </a:r>
            <a:r>
              <a:rPr lang="ru-RU" b="1" dirty="0">
                <a:solidFill>
                  <a:srgbClr val="002060"/>
                </a:solidFill>
              </a:rPr>
              <a:t>Примерное содержание номенклатуры дел  классного руководителя: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1)	список учащихся класса с адресами, фамилиями и телефонами;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2) сведения </a:t>
            </a:r>
            <a:r>
              <a:rPr lang="ru-RU" dirty="0">
                <a:solidFill>
                  <a:srgbClr val="002060"/>
                </a:solidFill>
              </a:rPr>
              <a:t>о здоровье обучающихся;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3) сведения </a:t>
            </a:r>
            <a:r>
              <a:rPr lang="ru-RU" dirty="0">
                <a:solidFill>
                  <a:srgbClr val="002060"/>
                </a:solidFill>
              </a:rPr>
              <a:t>о занятости обучающихся во внеурочное время;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4) сведения </a:t>
            </a:r>
            <a:r>
              <a:rPr lang="ru-RU" dirty="0">
                <a:solidFill>
                  <a:srgbClr val="002060"/>
                </a:solidFill>
              </a:rPr>
              <a:t>о социальной активности обучающихся;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5)	сведения о структуре класса, характеристика взаимоотношений между учащимися;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6) сведения о социальной активности классного коллектива; 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7) характеристика уровня воспитанности обучающихся; 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8) сведения о питании детей;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9)	сведения о родителях;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 10) сведения о взаимодействии классного руководителя родителями;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11) ведомости </a:t>
            </a:r>
            <a:r>
              <a:rPr lang="ru-RU" dirty="0">
                <a:solidFill>
                  <a:srgbClr val="002060"/>
                </a:solidFill>
              </a:rPr>
              <a:t>успеваемости обучающихся за четверть, </a:t>
            </a:r>
            <a:r>
              <a:rPr lang="ru-RU" dirty="0" smtClean="0">
                <a:solidFill>
                  <a:srgbClr val="002060"/>
                </a:solidFill>
              </a:rPr>
              <a:t>полугодие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12) карты </a:t>
            </a:r>
            <a:r>
              <a:rPr lang="ru-RU" dirty="0">
                <a:solidFill>
                  <a:srgbClr val="002060"/>
                </a:solidFill>
              </a:rPr>
              <a:t>развития личности на каждого ученика;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13) результаты </a:t>
            </a:r>
            <a:r>
              <a:rPr lang="ru-RU" dirty="0">
                <a:solidFill>
                  <a:srgbClr val="002060"/>
                </a:solidFill>
              </a:rPr>
              <a:t>наблюдений классного руководителя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rgbClr val="C00000"/>
                </a:solidFill>
              </a:rPr>
              <a:t>ПОЛОЖЕНИЕ</a:t>
            </a:r>
          </a:p>
          <a:p>
            <a:pPr algn="ctr">
              <a:buNone/>
            </a:pPr>
            <a:r>
              <a:rPr lang="ru-RU" dirty="0">
                <a:solidFill>
                  <a:srgbClr val="C00000"/>
                </a:solidFill>
              </a:rPr>
              <a:t> о портфолио </a:t>
            </a:r>
            <a:r>
              <a:rPr lang="ru-RU" dirty="0" smtClean="0">
                <a:solidFill>
                  <a:srgbClr val="C00000"/>
                </a:solidFill>
              </a:rPr>
              <a:t>обучающегося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2019</Words>
  <Application>Microsoft Office PowerPoint</Application>
  <PresentationFormat>Экран (4:3)</PresentationFormat>
  <Paragraphs>329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5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Документация классного руководителя: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Цель ведения обучающимся портфолио. </vt:lpstr>
      <vt:lpstr>Задачи портфолио.    </vt:lpstr>
      <vt:lpstr>Структура портфолио. </vt:lpstr>
      <vt:lpstr> «Мой портрет» включает в себя: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Цели и задачи ведения портфолио класса. </vt:lpstr>
      <vt:lpstr>Порядок формирования портфолио класса.</vt:lpstr>
      <vt:lpstr>Структура портфолио класса. </vt:lpstr>
      <vt:lpstr>Оценка портфолио класса.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Задачи: </vt:lpstr>
      <vt:lpstr>Презентация PowerPoint</vt:lpstr>
      <vt:lpstr>Презентация PowerPoint</vt:lpstr>
      <vt:lpstr>1 этап – проектный </vt:lpstr>
      <vt:lpstr>2 этап – практический 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Владислав</cp:lastModifiedBy>
  <cp:revision>11</cp:revision>
  <dcterms:created xsi:type="dcterms:W3CDTF">2015-03-19T00:17:46Z</dcterms:created>
  <dcterms:modified xsi:type="dcterms:W3CDTF">2021-01-26T05:33:42Z</dcterms:modified>
</cp:coreProperties>
</file>